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87" r:id="rId2"/>
    <p:sldId id="337" r:id="rId3"/>
    <p:sldId id="338" r:id="rId4"/>
    <p:sldId id="259" r:id="rId5"/>
    <p:sldId id="293" r:id="rId6"/>
    <p:sldId id="294" r:id="rId7"/>
    <p:sldId id="262" r:id="rId8"/>
    <p:sldId id="263" r:id="rId9"/>
    <p:sldId id="264" r:id="rId10"/>
    <p:sldId id="325" r:id="rId11"/>
    <p:sldId id="267" r:id="rId12"/>
    <p:sldId id="257" r:id="rId13"/>
    <p:sldId id="339" r:id="rId14"/>
    <p:sldId id="320" r:id="rId15"/>
    <p:sldId id="321" r:id="rId16"/>
    <p:sldId id="322" r:id="rId17"/>
    <p:sldId id="323" r:id="rId18"/>
    <p:sldId id="284" r:id="rId19"/>
    <p:sldId id="286" r:id="rId20"/>
    <p:sldId id="289" r:id="rId21"/>
    <p:sldId id="291" r:id="rId22"/>
    <p:sldId id="297" r:id="rId23"/>
    <p:sldId id="301" r:id="rId24"/>
    <p:sldId id="305" r:id="rId25"/>
    <p:sldId id="302" r:id="rId26"/>
    <p:sldId id="303" r:id="rId27"/>
    <p:sldId id="307" r:id="rId28"/>
    <p:sldId id="306" r:id="rId29"/>
    <p:sldId id="308" r:id="rId30"/>
    <p:sldId id="327" r:id="rId31"/>
    <p:sldId id="282" r:id="rId32"/>
    <p:sldId id="298" r:id="rId33"/>
    <p:sldId id="283" r:id="rId34"/>
    <p:sldId id="300" r:id="rId35"/>
    <p:sldId id="311" r:id="rId36"/>
    <p:sldId id="309" r:id="rId37"/>
    <p:sldId id="288" r:id="rId38"/>
    <p:sldId id="340" r:id="rId39"/>
    <p:sldId id="313" r:id="rId40"/>
    <p:sldId id="272" r:id="rId41"/>
    <p:sldId id="315" r:id="rId42"/>
    <p:sldId id="316" r:id="rId43"/>
    <p:sldId id="341" r:id="rId44"/>
    <p:sldId id="342" r:id="rId45"/>
    <p:sldId id="343" r:id="rId46"/>
    <p:sldId id="333"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0000FF"/>
    <a:srgbClr val="FF0000"/>
    <a:srgbClr val="7DC32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1991" autoAdjust="0"/>
  </p:normalViewPr>
  <p:slideViewPr>
    <p:cSldViewPr snapToGrid="0">
      <p:cViewPr varScale="1">
        <p:scale>
          <a:sx n="91" d="100"/>
          <a:sy n="91" d="100"/>
        </p:scale>
        <p:origin x="1236" y="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4DDEC-A774-43BC-9106-702066EC61A5}" type="datetimeFigureOut">
              <a:rPr lang="en-US" smtClean="0"/>
              <a:t>12/15/2018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F66F9-7538-4B70-99A1-F9ED77E0BCFD}" type="slidenum">
              <a:rPr lang="en-US" smtClean="0"/>
              <a:t>‹#›</a:t>
            </a:fld>
            <a:endParaRPr lang="en-US"/>
          </a:p>
        </p:txBody>
      </p:sp>
    </p:spTree>
    <p:extLst>
      <p:ext uri="{BB962C8B-B14F-4D97-AF65-F5344CB8AC3E}">
        <p14:creationId xmlns:p14="http://schemas.microsoft.com/office/powerpoint/2010/main" val="22021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baike.baidu.com/item/%E5%8D%95%E8%89%B2%E5%85%89/1168886"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baike.baidu.com/item/%E8%89%B2%E5%BA%A6%E5%AD%A6/4048340"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老师和同学上午好；</a:t>
            </a:r>
            <a:endParaRPr lang="en-US" altLang="zh-CN" dirty="0"/>
          </a:p>
          <a:p>
            <a:r>
              <a:rPr lang="zh-CN" altLang="en-US" dirty="0"/>
              <a:t>我是</a:t>
            </a:r>
            <a:r>
              <a:rPr lang="en-US" altLang="zh-CN" dirty="0"/>
              <a:t> </a:t>
            </a:r>
            <a:r>
              <a:rPr lang="zh-CN" altLang="en-US" dirty="0"/>
              <a:t>澳门大学</a:t>
            </a:r>
            <a:r>
              <a:rPr lang="en-US" altLang="zh-CN" dirty="0"/>
              <a:t> FST</a:t>
            </a:r>
            <a:r>
              <a:rPr lang="zh-CN" altLang="en-US" dirty="0"/>
              <a:t> </a:t>
            </a:r>
            <a:r>
              <a:rPr lang="en-US" altLang="zh-CN" dirty="0"/>
              <a:t>CIS  PAMI </a:t>
            </a:r>
            <a:r>
              <a:rPr lang="zh-CN" altLang="en-US" dirty="0"/>
              <a:t>实验室成员，</a:t>
            </a:r>
            <a:endParaRPr lang="en-US" altLang="zh-CN" dirty="0"/>
          </a:p>
          <a:p>
            <a:r>
              <a:rPr lang="zh-CN" altLang="en-US" dirty="0"/>
              <a:t>接着刚刚 曾老师 分享的</a:t>
            </a:r>
            <a:r>
              <a:rPr lang="en-US" altLang="zh-CN" dirty="0"/>
              <a:t> </a:t>
            </a:r>
            <a:r>
              <a:rPr lang="zh-CN" altLang="en-US" dirty="0"/>
              <a:t>图像处理</a:t>
            </a:r>
            <a:r>
              <a:rPr lang="en-US" altLang="zh-CN" dirty="0"/>
              <a:t>  </a:t>
            </a:r>
            <a:r>
              <a:rPr lang="zh-CN" altLang="en-US" dirty="0"/>
              <a:t>像素级 的基础操作，我们进阶一步，来探讨 图像处理的特征检测与描述。</a:t>
            </a:r>
            <a:endParaRPr lang="en-US" altLang="zh-CN" dirty="0"/>
          </a:p>
          <a:p>
            <a:r>
              <a:rPr lang="zh-CN" altLang="en-US" dirty="0"/>
              <a:t>一图胜千语，一幅图像可含有很多的信息。</a:t>
            </a:r>
            <a:endParaRPr lang="en-US" altLang="zh-CN" dirty="0"/>
          </a:p>
          <a:p>
            <a:r>
              <a:rPr lang="zh-CN" altLang="en-US" dirty="0"/>
              <a:t>我们用语言对一个人进行描述，描述身高，体型，面貌，眼睛，鼻子大小等，用无尽的语言  都不如 ，给出一张图像直观。</a:t>
            </a:r>
            <a:endParaRPr lang="en-US" altLang="zh-CN" dirty="0"/>
          </a:p>
          <a:p>
            <a:r>
              <a:rPr lang="zh-CN" altLang="en-US" dirty="0"/>
              <a:t>图像特征检测和描述 能够对图像中 有用的信息 或者 感兴趣的特征 进行检测 并描述，</a:t>
            </a:r>
            <a:endParaRPr lang="en-US" altLang="zh-CN" dirty="0"/>
          </a:p>
          <a:p>
            <a:r>
              <a:rPr lang="zh-CN" altLang="en-US" dirty="0"/>
              <a:t>是 图像处理，计算机视觉，</a:t>
            </a:r>
            <a:r>
              <a:rPr lang="en-US" altLang="zh-CN" dirty="0"/>
              <a:t>AI </a:t>
            </a:r>
            <a:r>
              <a:rPr lang="zh-CN" altLang="en-US" dirty="0"/>
              <a:t>人工智能的 基础，是 机器 能够理解图像，甚至解释世界的前提。</a:t>
            </a:r>
            <a:endParaRPr lang="en-US" altLang="zh-CN" dirty="0"/>
          </a:p>
          <a:p>
            <a:r>
              <a:rPr lang="zh-CN" altLang="en-US" dirty="0"/>
              <a:t>我们目标是 使 图像  实现 自我描述，自己讲故事。</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1</a:t>
            </a:fld>
            <a:endParaRPr lang="en-US"/>
          </a:p>
        </p:txBody>
      </p:sp>
    </p:spTree>
    <p:extLst>
      <p:ext uri="{BB962C8B-B14F-4D97-AF65-F5344CB8AC3E}">
        <p14:creationId xmlns:p14="http://schemas.microsoft.com/office/powerpoint/2010/main" val="1277847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除了图像中颜色特征，形状特征 也 是一个重要的特征。</a:t>
            </a:r>
            <a:endParaRPr lang="en-US" altLang="zh-CN" dirty="0"/>
          </a:p>
          <a:p>
            <a:r>
              <a:rPr lang="zh-CN" altLang="en-US" dirty="0"/>
              <a:t>交通 指示牌中，也大量使用 圆形，矩形，三角形 进行提示。</a:t>
            </a:r>
            <a:endParaRPr lang="en-US" altLang="zh-CN" dirty="0"/>
          </a:p>
          <a:p>
            <a:r>
              <a:rPr lang="zh-CN" altLang="en-US" dirty="0"/>
              <a:t>如三角形警告标识， 矩形 提示，指示 标识， 圆形 禁止标识。</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10</a:t>
            </a:fld>
            <a:endParaRPr lang="en-US"/>
          </a:p>
        </p:txBody>
      </p:sp>
    </p:spTree>
    <p:extLst>
      <p:ext uri="{BB962C8B-B14F-4D97-AF65-F5344CB8AC3E}">
        <p14:creationId xmlns:p14="http://schemas.microsoft.com/office/powerpoint/2010/main" val="199189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图像具有 点，边缘，区域 几何基元特征， 黄，红，绿等颜色特征，形状特征。最后要描述的是纹理特征。</a:t>
            </a:r>
            <a:endParaRPr lang="en-US" altLang="zh-CN" dirty="0"/>
          </a:p>
          <a:p>
            <a:r>
              <a:rPr lang="zh-CN" altLang="en-US" dirty="0"/>
              <a:t>纹理特征是图像的一个描述 图像 局部 模式 的重要特征。直观上有 光滑表面 ，粗错表面，织布等。</a:t>
            </a:r>
            <a:endParaRPr lang="en-US" altLang="zh-CN" dirty="0"/>
          </a:p>
          <a:p>
            <a:r>
              <a:rPr lang="en-US" altLang="zh-CN" dirty="0"/>
              <a:t>1. </a:t>
            </a:r>
            <a:r>
              <a:rPr lang="zh-CN" altLang="en-US" dirty="0"/>
              <a:t>数的年轮，树木伐倒后，在树墩上可以看到有许多同心圆环， 植物学上称为年轮。年轮是树木在生长过程中受季节影响形成的，一年产生一轮。形成强烈的纹理结构。</a:t>
            </a:r>
            <a:endParaRPr lang="en-US" altLang="zh-CN" dirty="0"/>
          </a:p>
          <a:p>
            <a:r>
              <a:rPr lang="en-US" altLang="zh-CN" dirty="0"/>
              <a:t>2. </a:t>
            </a:r>
            <a:r>
              <a:rPr lang="zh-CN" altLang="en-US" dirty="0"/>
              <a:t>贝类的表面，具有清晰的纹理结构。</a:t>
            </a:r>
            <a:endParaRPr lang="en-US" altLang="zh-CN" dirty="0"/>
          </a:p>
          <a:p>
            <a:r>
              <a:rPr lang="en-US" altLang="zh-CN" dirty="0"/>
              <a:t>3. </a:t>
            </a:r>
            <a:r>
              <a:rPr lang="zh-CN" altLang="en-US" dirty="0"/>
              <a:t>甚至人脸上的生成的  雀斑 都有有一定规律，模态，模式</a:t>
            </a:r>
            <a:r>
              <a:rPr lang="en-US" altLang="zh-CN" dirty="0"/>
              <a:t>Pattern</a:t>
            </a:r>
            <a:r>
              <a:rPr lang="zh-CN" altLang="en-US" dirty="0"/>
              <a:t>。</a:t>
            </a:r>
            <a:endParaRPr lang="en-US" altLang="zh-CN" dirty="0"/>
          </a:p>
          <a:p>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11</a:t>
            </a:fld>
            <a:endParaRPr lang="en-US"/>
          </a:p>
        </p:txBody>
      </p:sp>
    </p:spTree>
    <p:extLst>
      <p:ext uri="{BB962C8B-B14F-4D97-AF65-F5344CB8AC3E}">
        <p14:creationId xmlns:p14="http://schemas.microsoft.com/office/powerpoint/2010/main" val="4075840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第一部分</a:t>
            </a:r>
            <a:r>
              <a:rPr lang="en-US" altLang="zh-CN" dirty="0"/>
              <a:t> </a:t>
            </a:r>
            <a:r>
              <a:rPr lang="zh-CN" altLang="en-US" dirty="0"/>
              <a:t>图像特征 类型 讲解完毕。</a:t>
            </a:r>
            <a:endParaRPr lang="en-US" altLang="zh-CN" dirty="0"/>
          </a:p>
          <a:p>
            <a:r>
              <a:rPr lang="zh-CN" altLang="en-US" dirty="0"/>
              <a:t>总结图像特征 有四大类。即。。。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Feature</a:t>
            </a:r>
            <a:r>
              <a:rPr lang="zh-CN" altLang="en-US" dirty="0"/>
              <a:t>：</a:t>
            </a:r>
            <a:r>
              <a:rPr lang="en-US" altLang="zh-CN" dirty="0"/>
              <a:t>intuitively</a:t>
            </a:r>
          </a:p>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12</a:t>
            </a:fld>
            <a:endParaRPr lang="en-US"/>
          </a:p>
        </p:txBody>
      </p:sp>
    </p:spTree>
    <p:extLst>
      <p:ext uri="{BB962C8B-B14F-4D97-AF65-F5344CB8AC3E}">
        <p14:creationId xmlns:p14="http://schemas.microsoft.com/office/powerpoint/2010/main" val="916178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13</a:t>
            </a:fld>
            <a:endParaRPr lang="en-US"/>
          </a:p>
        </p:txBody>
      </p:sp>
    </p:spTree>
    <p:extLst>
      <p:ext uri="{BB962C8B-B14F-4D97-AF65-F5344CB8AC3E}">
        <p14:creationId xmlns:p14="http://schemas.microsoft.com/office/powerpoint/2010/main" val="87249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000" dirty="0">
                <a:latin typeface="Calibri" panose="020F0502020204030204" pitchFamily="34" charset="0"/>
              </a:rPr>
              <a:t>Corners as Distinctive Interest Points</a:t>
            </a:r>
          </a:p>
          <a:p>
            <a:r>
              <a:rPr lang="en-US" altLang="zh-CN" sz="1400" dirty="0">
                <a:latin typeface="ArialMT"/>
              </a:rPr>
              <a:t>• </a:t>
            </a:r>
            <a:r>
              <a:rPr lang="en-US" altLang="zh-CN" sz="1400" dirty="0">
                <a:latin typeface="Calibri" panose="020F0502020204030204" pitchFamily="34" charset="0"/>
              </a:rPr>
              <a:t>Design criteria</a:t>
            </a:r>
          </a:p>
          <a:p>
            <a:r>
              <a:rPr lang="en-US" altLang="zh-CN" dirty="0">
                <a:latin typeface="ArialMT"/>
              </a:rPr>
              <a:t>– </a:t>
            </a:r>
            <a:r>
              <a:rPr lang="en-US" altLang="zh-CN" dirty="0">
                <a:latin typeface="Calibri" panose="020F0502020204030204" pitchFamily="34" charset="0"/>
              </a:rPr>
              <a:t>We should easily recognize the point by looking through a small window (</a:t>
            </a:r>
            <a:r>
              <a:rPr lang="en-US" altLang="zh-CN" i="1" dirty="0">
                <a:latin typeface="Calibri-Italic"/>
              </a:rPr>
              <a:t>locality</a:t>
            </a:r>
            <a:r>
              <a:rPr lang="en-US" altLang="zh-CN" dirty="0">
                <a:latin typeface="Calibri" panose="020F0502020204030204" pitchFamily="34" charset="0"/>
              </a:rPr>
              <a:t>).</a:t>
            </a:r>
          </a:p>
          <a:p>
            <a:r>
              <a:rPr lang="en-US" altLang="zh-CN" dirty="0">
                <a:latin typeface="ArialMT"/>
              </a:rPr>
              <a:t>– </a:t>
            </a:r>
            <a:r>
              <a:rPr lang="en-US" altLang="zh-CN" dirty="0">
                <a:latin typeface="Calibri" panose="020F0502020204030204" pitchFamily="34" charset="0"/>
              </a:rPr>
              <a:t>Shifting the window in </a:t>
            </a:r>
            <a:r>
              <a:rPr lang="en-US" altLang="zh-CN" i="1" dirty="0">
                <a:latin typeface="Calibri-Italic"/>
              </a:rPr>
              <a:t>any direction </a:t>
            </a:r>
            <a:r>
              <a:rPr lang="en-US" altLang="zh-CN" dirty="0">
                <a:latin typeface="Calibri" panose="020F0502020204030204" pitchFamily="34" charset="0"/>
              </a:rPr>
              <a:t>should give </a:t>
            </a:r>
            <a:r>
              <a:rPr lang="en-US" altLang="zh-CN" i="1" dirty="0">
                <a:latin typeface="Calibri-Italic"/>
              </a:rPr>
              <a:t>a large change </a:t>
            </a:r>
            <a:r>
              <a:rPr lang="en-US" altLang="zh-CN" dirty="0">
                <a:latin typeface="Calibri" panose="020F0502020204030204" pitchFamily="34" charset="0"/>
              </a:rPr>
              <a:t>in intensity (</a:t>
            </a:r>
            <a:r>
              <a:rPr lang="en-US" altLang="zh-CN" i="1" dirty="0">
                <a:latin typeface="Calibri-Italic"/>
              </a:rPr>
              <a:t>good localization</a:t>
            </a:r>
            <a:r>
              <a:rPr lang="en-US" altLang="zh-CN" dirty="0">
                <a:latin typeface="Calibri" panose="020F0502020204030204" pitchFamily="34" charset="0"/>
              </a:rPr>
              <a:t>).</a:t>
            </a:r>
            <a:endParaRPr lang="en-US" altLang="zh-CN" dirty="0"/>
          </a:p>
          <a:p>
            <a:r>
              <a:rPr lang="zh-CN" altLang="en-US" dirty="0"/>
              <a:t>角点检测  什么是角点</a:t>
            </a:r>
            <a:endParaRPr lang="en-US" altLang="zh-CN" dirty="0"/>
          </a:p>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14</a:t>
            </a:fld>
            <a:endParaRPr lang="en-US"/>
          </a:p>
        </p:txBody>
      </p:sp>
    </p:spTree>
    <p:extLst>
      <p:ext uri="{BB962C8B-B14F-4D97-AF65-F5344CB8AC3E}">
        <p14:creationId xmlns:p14="http://schemas.microsoft.com/office/powerpoint/2010/main" val="3740603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15</a:t>
            </a:fld>
            <a:endParaRPr lang="en-US"/>
          </a:p>
        </p:txBody>
      </p:sp>
    </p:spTree>
    <p:extLst>
      <p:ext uri="{BB962C8B-B14F-4D97-AF65-F5344CB8AC3E}">
        <p14:creationId xmlns:p14="http://schemas.microsoft.com/office/powerpoint/2010/main" val="1092919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通过计算梯度矩阵的两个特征值，根据特征值的 大小可以判断 此像素点位置 属于什么区域。</a:t>
            </a:r>
            <a:endParaRPr lang="en-US" altLang="zh-CN" dirty="0"/>
          </a:p>
          <a:p>
            <a:r>
              <a:rPr lang="zh-CN" altLang="en-US" dirty="0"/>
              <a:t>当。。</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16</a:t>
            </a:fld>
            <a:endParaRPr lang="en-US"/>
          </a:p>
        </p:txBody>
      </p:sp>
    </p:spTree>
    <p:extLst>
      <p:ext uri="{BB962C8B-B14F-4D97-AF65-F5344CB8AC3E}">
        <p14:creationId xmlns:p14="http://schemas.microsoft.com/office/powerpoint/2010/main" val="1296061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17</a:t>
            </a:fld>
            <a:endParaRPr lang="en-US"/>
          </a:p>
        </p:txBody>
      </p:sp>
    </p:spTree>
    <p:extLst>
      <p:ext uri="{BB962C8B-B14F-4D97-AF65-F5344CB8AC3E}">
        <p14:creationId xmlns:p14="http://schemas.microsoft.com/office/powerpoint/2010/main" val="3559242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18</a:t>
            </a:fld>
            <a:endParaRPr lang="en-US"/>
          </a:p>
        </p:txBody>
      </p:sp>
    </p:spTree>
    <p:extLst>
      <p:ext uri="{BB962C8B-B14F-4D97-AF65-F5344CB8AC3E}">
        <p14:creationId xmlns:p14="http://schemas.microsoft.com/office/powerpoint/2010/main" val="1132228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19</a:t>
            </a:fld>
            <a:endParaRPr lang="en-US"/>
          </a:p>
        </p:txBody>
      </p:sp>
    </p:spTree>
    <p:extLst>
      <p:ext uri="{BB962C8B-B14F-4D97-AF65-F5344CB8AC3E}">
        <p14:creationId xmlns:p14="http://schemas.microsoft.com/office/powerpoint/2010/main" val="3594101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此专题分三部分讲解：</a:t>
            </a:r>
            <a:endParaRPr lang="en-US" altLang="zh-CN" dirty="0"/>
          </a:p>
          <a:p>
            <a:r>
              <a:rPr lang="zh-CN" altLang="en-US" dirty="0"/>
              <a:t>第一：什么是图像的特征，图像有哪些特征，针对于 预备竞赛交通标识，总结了 常用的 交通标识 中的图像特征。</a:t>
            </a:r>
            <a:endParaRPr lang="en-US" altLang="zh-CN" dirty="0"/>
          </a:p>
          <a:p>
            <a:r>
              <a:rPr lang="zh-CN" altLang="en-US" dirty="0"/>
              <a:t>第二：如何检测出 感兴趣的图像特征，比如 颜色特征，形状特征等。</a:t>
            </a:r>
            <a:endParaRPr lang="en-US" altLang="zh-CN" dirty="0"/>
          </a:p>
          <a:p>
            <a:r>
              <a:rPr lang="zh-CN" altLang="en-US" dirty="0"/>
              <a:t>第三：检测出的图像特征一般只有位置关系（或说 点的坐标位置）；然而 只有位置信息 对于 </a:t>
            </a:r>
            <a:r>
              <a:rPr lang="en-US" altLang="zh-CN" dirty="0"/>
              <a:t>AI </a:t>
            </a:r>
            <a:r>
              <a:rPr lang="zh-CN" altLang="en-US" dirty="0"/>
              <a:t>人工智能 常常是不够的，需要对 图像中的特征 进行描述，才能进一步做 匹配，识别 ，理解 等高阶的 任务。</a:t>
            </a:r>
            <a:endParaRPr lang="en-US" altLang="zh-CN" dirty="0"/>
          </a:p>
          <a:p>
            <a:r>
              <a:rPr lang="zh-CN" altLang="en-US" dirty="0"/>
              <a:t>因此，需要都图像特征的局部进行描述，一般使用一个向量。</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a:t>
            </a:fld>
            <a:endParaRPr lang="en-US"/>
          </a:p>
        </p:txBody>
      </p:sp>
    </p:spTree>
    <p:extLst>
      <p:ext uri="{BB962C8B-B14F-4D97-AF65-F5344CB8AC3E}">
        <p14:creationId xmlns:p14="http://schemas.microsoft.com/office/powerpoint/2010/main" val="1861223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20</a:t>
            </a:fld>
            <a:endParaRPr lang="en-US"/>
          </a:p>
        </p:txBody>
      </p:sp>
    </p:spTree>
    <p:extLst>
      <p:ext uri="{BB962C8B-B14F-4D97-AF65-F5344CB8AC3E}">
        <p14:creationId xmlns:p14="http://schemas.microsoft.com/office/powerpoint/2010/main" val="2605814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霍夫变换：前面部分通过计算图像灰度值的梯度大小 来寻找图像的边缘；然而，检测出来边缘像素是不是我们想要的呢，并不是检测出来的边缘就是我们想要获得的感兴趣边缘。</a:t>
            </a:r>
            <a:endParaRPr lang="en-US" altLang="zh-CN" dirty="0"/>
          </a:p>
          <a:p>
            <a:r>
              <a:rPr lang="zh-CN" altLang="en-US" dirty="0"/>
              <a:t>这里，我们介绍一种预先知道特定形状的边缘，基于 特定形状，例如 圆形，椭圆，直线 等，设计特定的边缘检测算法，就是我们要介绍的霍夫变换，可以检测直线和圆形。</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21</a:t>
            </a:fld>
            <a:endParaRPr lang="en-US"/>
          </a:p>
        </p:txBody>
      </p:sp>
    </p:spTree>
    <p:extLst>
      <p:ext uri="{BB962C8B-B14F-4D97-AF65-F5344CB8AC3E}">
        <p14:creationId xmlns:p14="http://schemas.microsoft.com/office/powerpoint/2010/main" val="1602726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霍夫变换一般的四个步骤。</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22</a:t>
            </a:fld>
            <a:endParaRPr lang="en-US"/>
          </a:p>
        </p:txBody>
      </p:sp>
    </p:spTree>
    <p:extLst>
      <p:ext uri="{BB962C8B-B14F-4D97-AF65-F5344CB8AC3E}">
        <p14:creationId xmlns:p14="http://schemas.microsoft.com/office/powerpoint/2010/main" val="3714835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区域检测 可以 作为 图像分割。</a:t>
            </a:r>
            <a:endParaRPr lang="en-US" altLang="zh-CN" dirty="0"/>
          </a:p>
          <a:p>
            <a:r>
              <a:rPr lang="en-US" altLang="zh-CN" dirty="0"/>
              <a:t>One obvious way to extract the objects from the background is to select a threshold, that separates these modes. Then, any point in the</a:t>
            </a:r>
          </a:p>
          <a:p>
            <a:r>
              <a:rPr lang="en-US" altLang="zh-CN" dirty="0"/>
              <a:t>image at which is called an object point; otherwise, the point is</a:t>
            </a:r>
          </a:p>
          <a:p>
            <a:r>
              <a:rPr lang="en-US" altLang="zh-CN" dirty="0"/>
              <a:t>called a background point. </a:t>
            </a:r>
          </a:p>
          <a:p>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23</a:t>
            </a:fld>
            <a:endParaRPr lang="en-US"/>
          </a:p>
        </p:txBody>
      </p:sp>
    </p:spTree>
    <p:extLst>
      <p:ext uri="{BB962C8B-B14F-4D97-AF65-F5344CB8AC3E}">
        <p14:creationId xmlns:p14="http://schemas.microsoft.com/office/powerpoint/2010/main" val="1840410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24</a:t>
            </a:fld>
            <a:endParaRPr lang="en-US"/>
          </a:p>
        </p:txBody>
      </p:sp>
    </p:spTree>
    <p:extLst>
      <p:ext uri="{BB962C8B-B14F-4D97-AF65-F5344CB8AC3E}">
        <p14:creationId xmlns:p14="http://schemas.microsoft.com/office/powerpoint/2010/main" val="501704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 does the “?” mean in the eq below</a:t>
            </a:r>
            <a:r>
              <a:rPr lang="zh-CN" altLang="en-US" dirty="0"/>
              <a:t>？</a:t>
            </a:r>
            <a:endParaRPr lang="en-US" altLang="zh-CN" dirty="0"/>
          </a:p>
          <a:p>
            <a:r>
              <a:rPr lang="en-US" altLang="zh-CN" dirty="0"/>
              <a:t>Global </a:t>
            </a:r>
            <a:r>
              <a:rPr lang="zh-CN" altLang="en-US" dirty="0"/>
              <a:t>全局阈值</a:t>
            </a:r>
            <a:endParaRPr lang="en-US" altLang="zh-CN" dirty="0"/>
          </a:p>
          <a:p>
            <a:r>
              <a:rPr lang="en-US" altLang="zh-CN" dirty="0"/>
              <a:t>Local  </a:t>
            </a:r>
            <a:r>
              <a:rPr lang="zh-CN" altLang="en-US" dirty="0"/>
              <a:t>局部自适应阈值</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25</a:t>
            </a:fld>
            <a:endParaRPr lang="en-US"/>
          </a:p>
        </p:txBody>
      </p:sp>
    </p:spTree>
    <p:extLst>
      <p:ext uri="{BB962C8B-B14F-4D97-AF65-F5344CB8AC3E}">
        <p14:creationId xmlns:p14="http://schemas.microsoft.com/office/powerpoint/2010/main" val="158473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形态学处理</a:t>
            </a:r>
            <a:endParaRPr lang="en-US" altLang="zh-CN" dirty="0"/>
          </a:p>
          <a:p>
            <a:r>
              <a:rPr lang="zh-CN" altLang="en-US" dirty="0"/>
              <a:t>腐蚀与膨胀</a:t>
            </a:r>
            <a:endParaRPr lang="en-US" altLang="zh-CN" dirty="0"/>
          </a:p>
          <a:p>
            <a:r>
              <a:rPr lang="zh-CN" altLang="en-US" dirty="0"/>
              <a:t>开操作与闭操作</a:t>
            </a:r>
            <a:endParaRPr lang="en-US" altLang="zh-CN" dirty="0"/>
          </a:p>
          <a:p>
            <a:r>
              <a:rPr lang="zh-CN" altLang="en-US" dirty="0"/>
              <a:t>腐蚀，顾名思义，就是变小</a:t>
            </a:r>
            <a:endParaRPr lang="en-US" altLang="zh-CN" dirty="0"/>
          </a:p>
          <a:p>
            <a:r>
              <a:rPr lang="zh-CN" altLang="en-US" dirty="0"/>
              <a:t>膨胀就是区域按照某种规律逐渐变大</a:t>
            </a:r>
            <a:endParaRPr lang="en-US" altLang="zh-CN" dirty="0"/>
          </a:p>
          <a:p>
            <a:r>
              <a:rPr lang="zh-CN" altLang="en-US" dirty="0"/>
              <a:t>开操作</a:t>
            </a:r>
            <a:r>
              <a:rPr lang="en-US" altLang="zh-CN" dirty="0"/>
              <a:t> </a:t>
            </a:r>
            <a:r>
              <a:rPr lang="zh-CN" altLang="en-US" dirty="0"/>
              <a:t>就是打开区域的意思</a:t>
            </a:r>
            <a:endParaRPr lang="en-US" altLang="zh-CN" dirty="0"/>
          </a:p>
          <a:p>
            <a:r>
              <a:rPr lang="zh-CN" altLang="en-US" dirty="0"/>
              <a:t>闭操作</a:t>
            </a:r>
            <a:r>
              <a:rPr lang="en-US" altLang="zh-CN" dirty="0"/>
              <a:t> </a:t>
            </a:r>
            <a:r>
              <a:rPr lang="zh-CN" altLang="en-US" dirty="0"/>
              <a:t>就是关闭区域的意思</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26</a:t>
            </a:fld>
            <a:endParaRPr lang="en-US"/>
          </a:p>
        </p:txBody>
      </p:sp>
    </p:spTree>
    <p:extLst>
      <p:ext uri="{BB962C8B-B14F-4D97-AF65-F5344CB8AC3E}">
        <p14:creationId xmlns:p14="http://schemas.microsoft.com/office/powerpoint/2010/main" val="551520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形态学处理</a:t>
            </a:r>
            <a:endParaRPr lang="en-US" altLang="zh-CN" dirty="0"/>
          </a:p>
          <a:p>
            <a:r>
              <a:rPr lang="zh-CN" altLang="en-US" dirty="0"/>
              <a:t>腐蚀与膨胀</a:t>
            </a:r>
            <a:endParaRPr lang="en-US" altLang="zh-CN" dirty="0"/>
          </a:p>
          <a:p>
            <a:r>
              <a:rPr lang="zh-CN" altLang="en-US" dirty="0"/>
              <a:t>开操作与闭操作</a:t>
            </a:r>
            <a:endParaRPr lang="en-US" altLang="zh-CN" dirty="0"/>
          </a:p>
          <a:p>
            <a:r>
              <a:rPr lang="zh-CN" altLang="en-US" dirty="0"/>
              <a:t>腐蚀，顾名思义，就是变小</a:t>
            </a:r>
            <a:endParaRPr lang="en-US" altLang="zh-CN" dirty="0"/>
          </a:p>
          <a:p>
            <a:r>
              <a:rPr lang="zh-CN" altLang="en-US" dirty="0"/>
              <a:t>膨胀就是区域按照某种规律逐渐变大</a:t>
            </a:r>
            <a:endParaRPr lang="en-US" altLang="zh-CN" dirty="0"/>
          </a:p>
          <a:p>
            <a:r>
              <a:rPr lang="zh-CN" altLang="en-US" dirty="0"/>
              <a:t>开操作</a:t>
            </a:r>
            <a:r>
              <a:rPr lang="en-US" altLang="zh-CN" dirty="0"/>
              <a:t> </a:t>
            </a:r>
            <a:r>
              <a:rPr lang="zh-CN" altLang="en-US" dirty="0"/>
              <a:t>就是打开区域的意思</a:t>
            </a:r>
            <a:endParaRPr lang="en-US" altLang="zh-CN" dirty="0"/>
          </a:p>
          <a:p>
            <a:r>
              <a:rPr lang="zh-CN" altLang="en-US" dirty="0"/>
              <a:t>闭操作</a:t>
            </a:r>
            <a:r>
              <a:rPr lang="en-US" altLang="zh-CN" dirty="0"/>
              <a:t> </a:t>
            </a:r>
            <a:r>
              <a:rPr lang="zh-CN" altLang="en-US" dirty="0"/>
              <a:t>就是关闭区域的意思</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27</a:t>
            </a:fld>
            <a:endParaRPr lang="en-US"/>
          </a:p>
        </p:txBody>
      </p:sp>
    </p:spTree>
    <p:extLst>
      <p:ext uri="{BB962C8B-B14F-4D97-AF65-F5344CB8AC3E}">
        <p14:creationId xmlns:p14="http://schemas.microsoft.com/office/powerpoint/2010/main" val="3371779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形态学处理</a:t>
            </a:r>
            <a:endParaRPr lang="en-US" altLang="zh-CN" dirty="0"/>
          </a:p>
          <a:p>
            <a:r>
              <a:rPr lang="zh-CN" altLang="en-US" dirty="0"/>
              <a:t>腐蚀与膨胀</a:t>
            </a:r>
            <a:endParaRPr lang="en-US" altLang="zh-CN" dirty="0"/>
          </a:p>
          <a:p>
            <a:r>
              <a:rPr lang="zh-CN" altLang="en-US" dirty="0"/>
              <a:t>开操作与闭操作</a:t>
            </a:r>
            <a:endParaRPr lang="en-US" altLang="zh-CN" dirty="0"/>
          </a:p>
          <a:p>
            <a:r>
              <a:rPr lang="zh-CN" altLang="en-US" dirty="0"/>
              <a:t>腐蚀，顾名思义，就是变小</a:t>
            </a:r>
            <a:endParaRPr lang="en-US" altLang="zh-CN" dirty="0"/>
          </a:p>
          <a:p>
            <a:r>
              <a:rPr lang="zh-CN" altLang="en-US" dirty="0"/>
              <a:t>膨胀就是区域按照某种规律逐渐变大</a:t>
            </a:r>
            <a:endParaRPr lang="en-US" altLang="zh-CN" dirty="0"/>
          </a:p>
          <a:p>
            <a:r>
              <a:rPr lang="zh-CN" altLang="en-US" dirty="0"/>
              <a:t>开操作</a:t>
            </a:r>
            <a:r>
              <a:rPr lang="en-US" altLang="zh-CN" dirty="0"/>
              <a:t> </a:t>
            </a:r>
            <a:r>
              <a:rPr lang="zh-CN" altLang="en-US" dirty="0"/>
              <a:t>就是打开区域的意思</a:t>
            </a:r>
            <a:endParaRPr lang="en-US" altLang="zh-CN" dirty="0"/>
          </a:p>
          <a:p>
            <a:r>
              <a:rPr lang="zh-CN" altLang="en-US" dirty="0"/>
              <a:t>闭操作</a:t>
            </a:r>
            <a:r>
              <a:rPr lang="en-US" altLang="zh-CN" dirty="0"/>
              <a:t> </a:t>
            </a:r>
            <a:r>
              <a:rPr lang="zh-CN" altLang="en-US" dirty="0"/>
              <a:t>就是关闭区域的意思</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28</a:t>
            </a:fld>
            <a:endParaRPr lang="en-US"/>
          </a:p>
        </p:txBody>
      </p:sp>
    </p:spTree>
    <p:extLst>
      <p:ext uri="{BB962C8B-B14F-4D97-AF65-F5344CB8AC3E}">
        <p14:creationId xmlns:p14="http://schemas.microsoft.com/office/powerpoint/2010/main" val="3362112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29</a:t>
            </a:fld>
            <a:endParaRPr lang="en-US"/>
          </a:p>
        </p:txBody>
      </p:sp>
    </p:spTree>
    <p:extLst>
      <p:ext uri="{BB962C8B-B14F-4D97-AF65-F5344CB8AC3E}">
        <p14:creationId xmlns:p14="http://schemas.microsoft.com/office/powerpoint/2010/main" val="24435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第一部分 什么是图像特征，有哪些图像特征。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3</a:t>
            </a:fld>
            <a:endParaRPr lang="en-US"/>
          </a:p>
        </p:txBody>
      </p:sp>
    </p:spTree>
    <p:extLst>
      <p:ext uri="{BB962C8B-B14F-4D97-AF65-F5344CB8AC3E}">
        <p14:creationId xmlns:p14="http://schemas.microsoft.com/office/powerpoint/2010/main" val="2853200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形状特征</a:t>
            </a:r>
            <a:r>
              <a:rPr lang="en-US" altLang="zh-CN" dirty="0"/>
              <a:t> </a:t>
            </a:r>
            <a:r>
              <a:rPr lang="zh-CN" altLang="en-US" dirty="0"/>
              <a:t>也是</a:t>
            </a:r>
            <a:r>
              <a:rPr lang="en-US" altLang="zh-CN" dirty="0"/>
              <a:t> </a:t>
            </a:r>
            <a:r>
              <a:rPr lang="zh-CN" altLang="en-US" dirty="0"/>
              <a:t>交通标识</a:t>
            </a:r>
            <a:r>
              <a:rPr lang="en-US" altLang="zh-CN" dirty="0"/>
              <a:t> </a:t>
            </a:r>
            <a:r>
              <a:rPr lang="zh-CN" altLang="en-US" dirty="0"/>
              <a:t>中重要的特征。</a:t>
            </a:r>
            <a:endParaRPr lang="en-US" altLang="zh-CN" dirty="0"/>
          </a:p>
          <a:p>
            <a:r>
              <a:rPr lang="zh-CN" altLang="en-US" dirty="0"/>
              <a:t>如三角形警告标识，</a:t>
            </a:r>
            <a:endParaRPr lang="en-US" altLang="zh-CN" dirty="0"/>
          </a:p>
          <a:p>
            <a:r>
              <a:rPr lang="zh-CN" altLang="en-US" dirty="0"/>
              <a:t> 矩形 提示 标识，</a:t>
            </a:r>
            <a:endParaRPr lang="en-US" altLang="zh-CN" dirty="0"/>
          </a:p>
          <a:p>
            <a:r>
              <a:rPr lang="zh-CN" altLang="en-US" dirty="0"/>
              <a:t> 圆形 禁止标识。</a:t>
            </a:r>
            <a:endParaRPr lang="en-US" altLang="zh-CN" dirty="0"/>
          </a:p>
          <a:p>
            <a:r>
              <a:rPr lang="zh-CN" altLang="en-US" dirty="0"/>
              <a:t>使用</a:t>
            </a:r>
            <a:r>
              <a:rPr lang="en-US" altLang="zh-CN" dirty="0"/>
              <a:t>Hough</a:t>
            </a:r>
            <a:r>
              <a:rPr lang="zh-CN" altLang="en-US" dirty="0"/>
              <a:t>变换，通过设置不同的参数，可以检测出不同的形状，如 圆形。前面已经讲过</a:t>
            </a:r>
            <a:r>
              <a:rPr lang="en-US" altLang="zh-CN" dirty="0"/>
              <a:t>Hough</a:t>
            </a:r>
            <a:r>
              <a:rPr lang="zh-CN" altLang="en-US" dirty="0"/>
              <a:t>变换检测 直线 和 圆。</a:t>
            </a:r>
            <a:endParaRPr lang="en-US" altLang="zh-CN" dirty="0"/>
          </a:p>
          <a:p>
            <a:endParaRPr lang="en-US" altLang="zh-CN" dirty="0"/>
          </a:p>
          <a:p>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30</a:t>
            </a:fld>
            <a:endParaRPr lang="en-US"/>
          </a:p>
        </p:txBody>
      </p:sp>
    </p:spTree>
    <p:extLst>
      <p:ext uri="{BB962C8B-B14F-4D97-AF65-F5344CB8AC3E}">
        <p14:creationId xmlns:p14="http://schemas.microsoft.com/office/powerpoint/2010/main" val="1965658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三原色原理</a:t>
            </a:r>
          </a:p>
          <a:p>
            <a:r>
              <a:rPr lang="zh-CN" altLang="en-US" sz="1200" b="0" i="0" kern="1200" dirty="0">
                <a:solidFill>
                  <a:schemeClr val="tx1"/>
                </a:solidFill>
                <a:effectLst/>
                <a:latin typeface="+mn-lt"/>
                <a:ea typeface="+mn-ea"/>
                <a:cs typeface="+mn-cs"/>
              </a:rPr>
              <a:t>人眼对红、绿、蓝最为敏感，人的眼睛像一个三色接收器的体系，大多数的颜色可以通过红、绿、蓝三色按照不同的比例合成产生。同样，绝大多数</a:t>
            </a:r>
            <a:r>
              <a:rPr lang="zh-CN" altLang="en-US" sz="1200" b="0" i="0" kern="1200" dirty="0">
                <a:solidFill>
                  <a:schemeClr val="tx1"/>
                </a:solidFill>
                <a:effectLst/>
                <a:latin typeface="+mn-lt"/>
                <a:ea typeface="+mn-ea"/>
                <a:cs typeface="+mn-cs"/>
                <a:hlinkClick r:id="rId3"/>
              </a:rPr>
              <a:t>单色光</a:t>
            </a:r>
            <a:r>
              <a:rPr lang="zh-CN" altLang="en-US" sz="1200" b="0" i="0" kern="1200" dirty="0">
                <a:solidFill>
                  <a:schemeClr val="tx1"/>
                </a:solidFill>
                <a:effectLst/>
                <a:latin typeface="+mn-lt"/>
                <a:ea typeface="+mn-ea"/>
                <a:cs typeface="+mn-cs"/>
              </a:rPr>
              <a:t>也可以分解成红、绿、蓝三种色光，这是</a:t>
            </a:r>
            <a:r>
              <a:rPr lang="zh-CN" altLang="en-US" sz="1200" b="0" i="0" kern="1200" dirty="0">
                <a:solidFill>
                  <a:schemeClr val="tx1"/>
                </a:solidFill>
                <a:effectLst/>
                <a:latin typeface="+mn-lt"/>
                <a:ea typeface="+mn-ea"/>
                <a:cs typeface="+mn-cs"/>
                <a:hlinkClick r:id="rId4"/>
              </a:rPr>
              <a:t>色度学</a:t>
            </a:r>
            <a:r>
              <a:rPr lang="zh-CN" altLang="en-US" sz="1200" b="0" i="0" kern="1200" dirty="0">
                <a:solidFill>
                  <a:schemeClr val="tx1"/>
                </a:solidFill>
                <a:effectLst/>
                <a:latin typeface="+mn-lt"/>
                <a:ea typeface="+mn-ea"/>
                <a:cs typeface="+mn-cs"/>
              </a:rPr>
              <a:t>的最基本的原理，也称三原色原理。</a:t>
            </a:r>
            <a:endParaRPr lang="en-US" altLang="zh-CN" sz="1200" b="0" i="0" kern="1200" dirty="0">
              <a:solidFill>
                <a:schemeClr val="tx1"/>
              </a:solidFill>
              <a:effectLst/>
              <a:latin typeface="+mn-lt"/>
              <a:ea typeface="+mn-ea"/>
              <a:cs typeface="+mn-cs"/>
            </a:endParaRPr>
          </a:p>
          <a:p>
            <a:r>
              <a:rPr lang="zh-CN" altLang="en-US" dirty="0"/>
              <a:t>任何光都可以用红、绿、蓝这</a:t>
            </a:r>
            <a:r>
              <a:rPr lang="en-US" altLang="zh-CN" dirty="0"/>
              <a:t>3</a:t>
            </a:r>
            <a:r>
              <a:rPr lang="zh-CN" altLang="en-US" dirty="0"/>
              <a:t>种光按不同的比例混合而成，这就是三原色原理。三原色的原理可解释如下：</a:t>
            </a:r>
          </a:p>
          <a:p>
            <a:r>
              <a:rPr lang="zh-CN" altLang="en-US" dirty="0"/>
              <a:t>（</a:t>
            </a:r>
            <a:r>
              <a:rPr lang="en-US" altLang="zh-CN" dirty="0"/>
              <a:t>1</a:t>
            </a:r>
            <a:r>
              <a:rPr lang="zh-CN" altLang="en-US" dirty="0"/>
              <a:t>）自然界的任何光色都可以由</a:t>
            </a:r>
            <a:r>
              <a:rPr lang="en-US" altLang="zh-CN" dirty="0"/>
              <a:t>3</a:t>
            </a:r>
            <a:r>
              <a:rPr lang="zh-CN" altLang="en-US" dirty="0"/>
              <a:t>种光色按不同的比例混合而成。</a:t>
            </a:r>
          </a:p>
          <a:p>
            <a:r>
              <a:rPr lang="zh-CN" altLang="en-US" dirty="0"/>
              <a:t>（</a:t>
            </a:r>
            <a:r>
              <a:rPr lang="en-US" altLang="zh-CN" dirty="0"/>
              <a:t>2</a:t>
            </a:r>
            <a:r>
              <a:rPr lang="zh-CN" altLang="en-US" dirty="0"/>
              <a:t>）三原色之间是相互独立的，任何一种光色都不能由其余的两种光色来组成。</a:t>
            </a:r>
          </a:p>
          <a:p>
            <a:r>
              <a:rPr lang="zh-CN" altLang="en-US" dirty="0"/>
              <a:t>（</a:t>
            </a:r>
            <a:r>
              <a:rPr lang="en-US" altLang="zh-CN" dirty="0"/>
              <a:t>3</a:t>
            </a:r>
            <a:r>
              <a:rPr lang="zh-CN" altLang="en-US" dirty="0"/>
              <a:t>）混合色的饱和度由</a:t>
            </a:r>
            <a:r>
              <a:rPr lang="en-US" altLang="zh-CN" dirty="0"/>
              <a:t>3</a:t>
            </a:r>
            <a:r>
              <a:rPr lang="zh-CN" altLang="en-US" dirty="0"/>
              <a:t>种光色的比例来决定。混合色的亮度为</a:t>
            </a:r>
            <a:r>
              <a:rPr lang="en-US" altLang="zh-CN" dirty="0"/>
              <a:t>3</a:t>
            </a:r>
            <a:r>
              <a:rPr lang="zh-CN" altLang="en-US" dirty="0"/>
              <a:t>种光色的亮度之和。</a:t>
            </a:r>
            <a:endParaRPr lang="en-US" altLang="zh-CN" dirty="0"/>
          </a:p>
          <a:p>
            <a:r>
              <a:rPr lang="zh-CN" altLang="en-US" sz="1200" b="0" i="0" kern="1200" dirty="0">
                <a:solidFill>
                  <a:schemeClr val="tx1"/>
                </a:solidFill>
                <a:effectLst/>
                <a:latin typeface="+mn-lt"/>
                <a:ea typeface="+mn-ea"/>
                <a:cs typeface="+mn-cs"/>
              </a:rPr>
              <a:t>色光三原色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加色法）</a:t>
            </a:r>
          </a:p>
          <a:p>
            <a:r>
              <a:rPr lang="zh-CN" altLang="en-US" sz="1200" b="0" i="0" kern="1200" dirty="0">
                <a:solidFill>
                  <a:schemeClr val="tx1"/>
                </a:solidFill>
                <a:effectLst/>
                <a:latin typeface="+mn-lt"/>
                <a:ea typeface="+mn-ea"/>
                <a:cs typeface="+mn-cs"/>
              </a:rPr>
              <a:t>（红）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（黄）</a:t>
            </a:r>
          </a:p>
          <a:p>
            <a:r>
              <a:rPr lang="zh-CN" altLang="en-US" sz="1200" b="0" i="0" kern="1200" dirty="0">
                <a:solidFill>
                  <a:schemeClr val="tx1"/>
                </a:solidFill>
                <a:effectLst/>
                <a:latin typeface="+mn-lt"/>
                <a:ea typeface="+mn-ea"/>
                <a:cs typeface="+mn-cs"/>
              </a:rPr>
              <a:t>（蓝）</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（青）</a:t>
            </a:r>
          </a:p>
          <a:p>
            <a:r>
              <a:rPr lang="zh-CN" altLang="en-US" sz="1200" b="0" i="0" kern="1200" dirty="0">
                <a:solidFill>
                  <a:schemeClr val="tx1"/>
                </a:solidFill>
                <a:effectLst/>
                <a:latin typeface="+mn-lt"/>
                <a:ea typeface="+mn-ea"/>
                <a:cs typeface="+mn-cs"/>
              </a:rPr>
              <a:t>（红）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（蓝）</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（品红）</a:t>
            </a:r>
          </a:p>
          <a:p>
            <a:r>
              <a:rPr lang="zh-CN" altLang="en-US" sz="1200" b="0" i="0" kern="1200" dirty="0">
                <a:solidFill>
                  <a:schemeClr val="tx1"/>
                </a:solidFill>
                <a:effectLst/>
                <a:latin typeface="+mn-lt"/>
                <a:ea typeface="+mn-ea"/>
                <a:cs typeface="+mn-cs"/>
              </a:rPr>
              <a:t>（绿）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（蓝）</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（白）</a:t>
            </a:r>
          </a:p>
          <a:p>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31</a:t>
            </a:fld>
            <a:endParaRPr lang="en-US"/>
          </a:p>
        </p:txBody>
      </p:sp>
    </p:spTree>
    <p:extLst>
      <p:ext uri="{BB962C8B-B14F-4D97-AF65-F5344CB8AC3E}">
        <p14:creationId xmlns:p14="http://schemas.microsoft.com/office/powerpoint/2010/main" val="2251684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彩色图像的认识</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32</a:t>
            </a:fld>
            <a:endParaRPr lang="en-US"/>
          </a:p>
        </p:txBody>
      </p:sp>
    </p:spTree>
    <p:extLst>
      <p:ext uri="{BB962C8B-B14F-4D97-AF65-F5344CB8AC3E}">
        <p14:creationId xmlns:p14="http://schemas.microsoft.com/office/powerpoint/2010/main" val="2214561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图像灰度化</a:t>
            </a:r>
            <a:endParaRPr lang="en-US" altLang="zh-CN" dirty="0"/>
          </a:p>
          <a:p>
            <a:r>
              <a:rPr lang="zh-CN" altLang="en-US" dirty="0"/>
              <a:t>灰度图像是彩色图像的处理基础；</a:t>
            </a:r>
            <a:endParaRPr lang="en-US" altLang="zh-CN" dirty="0"/>
          </a:p>
          <a:p>
            <a:r>
              <a:rPr lang="zh-CN" altLang="en-US" dirty="0"/>
              <a:t>彩色图像处理要将多通道彩色图像变为单通道灰度图像，</a:t>
            </a:r>
            <a:endParaRPr lang="en-US" altLang="zh-CN" dirty="0"/>
          </a:p>
          <a:p>
            <a:r>
              <a:rPr lang="zh-CN" altLang="en-US" dirty="0"/>
              <a:t>这个过程叫做图形灰度化，一般有以下几种方法。</a:t>
            </a:r>
            <a:endParaRPr lang="en-US" altLang="zh-CN" dirty="0"/>
          </a:p>
          <a:p>
            <a:r>
              <a:rPr lang="zh-CN" altLang="en-US" dirty="0"/>
              <a:t>平均值方法，加权法</a:t>
            </a:r>
            <a:r>
              <a:rPr lang="en-US" altLang="zh-CN" dirty="0"/>
              <a:t>(</a:t>
            </a:r>
            <a:r>
              <a:rPr lang="zh-CN" altLang="en-US" dirty="0"/>
              <a:t>根据人眼对不同颜色的敏感程度</a:t>
            </a:r>
            <a:r>
              <a:rPr lang="en-US" altLang="zh-CN" dirty="0"/>
              <a:t>)</a:t>
            </a:r>
            <a:r>
              <a:rPr lang="zh-CN" altLang="en-US" dirty="0"/>
              <a:t>，最值法（最大值，最小值）</a:t>
            </a:r>
            <a:r>
              <a:rPr lang="en-US" altLang="zh-CN" dirty="0"/>
              <a:t>,</a:t>
            </a:r>
            <a:r>
              <a:rPr lang="zh-CN" altLang="en-US" dirty="0"/>
              <a:t>单通道法</a:t>
            </a:r>
            <a:r>
              <a:rPr lang="en-US" altLang="zh-CN" dirty="0"/>
              <a:t>(</a:t>
            </a:r>
            <a:r>
              <a:rPr lang="zh-CN" altLang="en-US" dirty="0"/>
              <a:t>直接使用</a:t>
            </a:r>
            <a:r>
              <a:rPr lang="en-US" altLang="zh-CN" dirty="0"/>
              <a:t>RGB</a:t>
            </a:r>
            <a:r>
              <a:rPr lang="zh-CN" altLang="en-US" dirty="0"/>
              <a:t>中的某一个通道</a:t>
            </a:r>
            <a:r>
              <a:rPr lang="en-US" altLang="zh-CN" dirty="0"/>
              <a:t>)</a:t>
            </a:r>
            <a:r>
              <a:rPr lang="zh-CN" altLang="en-US" dirty="0"/>
              <a:t>。</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33</a:t>
            </a:fld>
            <a:endParaRPr lang="en-US"/>
          </a:p>
        </p:txBody>
      </p:sp>
    </p:spTree>
    <p:extLst>
      <p:ext uri="{BB962C8B-B14F-4D97-AF65-F5344CB8AC3E}">
        <p14:creationId xmlns:p14="http://schemas.microsoft.com/office/powerpoint/2010/main" val="630818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颜色特征是一种全局特征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描述了图像或图像区域所对应的景物的表面性质。一般颜色特征是基于像素点的特征，此时所有属于图像或图像区域的像素都有各自的贡献。</a:t>
            </a:r>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颜色直方图 </a:t>
            </a:r>
            <a:r>
              <a:rPr lang="zh-CN" altLang="en-US" sz="1200" b="0" i="0" kern="1200" dirty="0">
                <a:solidFill>
                  <a:schemeClr val="tx1"/>
                </a:solidFill>
                <a:effectLst/>
                <a:latin typeface="+mn-lt"/>
                <a:ea typeface="+mn-ea"/>
                <a:cs typeface="+mn-cs"/>
              </a:rPr>
              <a:t>：反映的是图像中颜色的组成分布，即出现了哪些颜色以及各种颜色出现的概率。</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其优点在于：它能简单描述一幅图像中颜色的全局分布，即不同色彩在整幅图像中所占的比例，特别适用于描述那些难以自动分割的图像和不需要考虑物体空间位置的图像。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其缺点在于：它无法描述图像中颜色的局部分布及每种色彩所处的空间位置，即无法描述图像中的某一具体的对象或物体。</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34</a:t>
            </a:fld>
            <a:endParaRPr lang="en-US"/>
          </a:p>
        </p:txBody>
      </p:sp>
    </p:spTree>
    <p:extLst>
      <p:ext uri="{BB962C8B-B14F-4D97-AF65-F5344CB8AC3E}">
        <p14:creationId xmlns:p14="http://schemas.microsoft.com/office/powerpoint/2010/main" val="2444424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kern="1200" dirty="0">
                <a:solidFill>
                  <a:schemeClr val="tx1"/>
                </a:solidFill>
                <a:effectLst/>
                <a:latin typeface="+mn-lt"/>
                <a:ea typeface="+mn-ea"/>
                <a:cs typeface="+mn-cs"/>
              </a:rPr>
              <a:t>Gabor </a:t>
            </a:r>
            <a:r>
              <a:rPr lang="zh-CN" altLang="en-US" sz="1200" b="0" kern="1200" dirty="0">
                <a:solidFill>
                  <a:schemeClr val="tx1"/>
                </a:solidFill>
                <a:effectLst/>
                <a:latin typeface="+mn-lt"/>
                <a:ea typeface="+mn-ea"/>
                <a:cs typeface="+mn-cs"/>
              </a:rPr>
              <a:t>特征表示</a:t>
            </a:r>
            <a:endParaRPr lang="en-US" altLang="zh-CN" sz="1200" b="0"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先滤波，后分块</a:t>
            </a:r>
            <a:r>
              <a:rPr lang="zh-CN" altLang="en-US" dirty="0"/>
              <a:t> </a:t>
            </a:r>
            <a:endParaRPr lang="en-US" altLang="zh-CN" dirty="0"/>
          </a:p>
          <a:p>
            <a:r>
              <a:rPr lang="zh-CN" altLang="en-US" sz="1200" b="1" kern="1200" dirty="0">
                <a:solidFill>
                  <a:schemeClr val="tx1"/>
                </a:solidFill>
                <a:effectLst/>
                <a:latin typeface="+mn-lt"/>
                <a:ea typeface="+mn-ea"/>
                <a:cs typeface="+mn-cs"/>
              </a:rPr>
              <a:t>计算每一块对应的能量</a:t>
            </a:r>
            <a:r>
              <a:rPr lang="zh-CN" altLang="en-US" sz="1200" b="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GB" altLang="zh-CN" sz="1200" kern="1200" dirty="0">
                <a:solidFill>
                  <a:schemeClr val="tx1"/>
                </a:solidFill>
                <a:effectLst/>
                <a:latin typeface="+mn-lt"/>
                <a:ea typeface="+mn-ea"/>
                <a:cs typeface="+mn-cs"/>
              </a:rPr>
              <a:t>sometimes: The texture value of  each response is the mean of all its pixels(</a:t>
            </a:r>
            <a:r>
              <a:rPr lang="en-GB" altLang="zh-CN" sz="1200" kern="1200" dirty="0" err="1">
                <a:solidFill>
                  <a:schemeClr val="tx1"/>
                </a:solidFill>
                <a:effectLst/>
                <a:latin typeface="+mn-lt"/>
                <a:ea typeface="+mn-ea"/>
                <a:cs typeface="+mn-cs"/>
              </a:rPr>
              <a:t>TIng</a:t>
            </a:r>
            <a:r>
              <a:rPr lang="en-GB" altLang="zh-CN" sz="1200" kern="1200" dirty="0">
                <a:solidFill>
                  <a:schemeClr val="tx1"/>
                </a:solidFill>
                <a:effectLst/>
                <a:latin typeface="+mn-lt"/>
                <a:ea typeface="+mn-ea"/>
                <a:cs typeface="+mn-cs"/>
              </a:rPr>
              <a:t> Shu Paper))</a:t>
            </a:r>
            <a:r>
              <a:rPr lang="en-GB" altLang="zh-CN" dirty="0"/>
              <a:t> </a:t>
            </a:r>
          </a:p>
          <a:p>
            <a:r>
              <a:rPr lang="zh-CN" altLang="en-US" sz="1200" b="0" kern="1200" dirty="0">
                <a:solidFill>
                  <a:schemeClr val="tx1"/>
                </a:solidFill>
                <a:effectLst/>
                <a:latin typeface="+mn-lt"/>
                <a:ea typeface="+mn-ea"/>
                <a:cs typeface="+mn-cs"/>
              </a:rPr>
              <a:t>最后将</a:t>
            </a:r>
            <a:r>
              <a:rPr lang="zh-CN" altLang="en-US" sz="1200" b="1" i="1" kern="1200" dirty="0">
                <a:solidFill>
                  <a:schemeClr val="tx1"/>
                </a:solidFill>
                <a:effectLst/>
                <a:latin typeface="+mn-lt"/>
                <a:ea typeface="+mn-ea"/>
                <a:cs typeface="+mn-cs"/>
              </a:rPr>
              <a:t>能量矩阵 </a:t>
            </a:r>
            <a:r>
              <a:rPr lang="zh-CN" altLang="en-US" sz="1200" b="0" kern="1200" dirty="0">
                <a:solidFill>
                  <a:schemeClr val="tx1"/>
                </a:solidFill>
                <a:effectLst/>
                <a:latin typeface="+mn-lt"/>
                <a:ea typeface="+mn-ea"/>
                <a:cs typeface="+mn-cs"/>
              </a:rPr>
              <a:t>降维成</a:t>
            </a:r>
            <a:r>
              <a:rPr lang="en-US" altLang="zh-CN" sz="1200" b="0" kern="1200" dirty="0">
                <a:solidFill>
                  <a:schemeClr val="tx1"/>
                </a:solidFill>
                <a:effectLst/>
                <a:latin typeface="+mn-lt"/>
                <a:ea typeface="+mn-ea"/>
                <a:cs typeface="+mn-cs"/>
              </a:rPr>
              <a:t>1x64</a:t>
            </a:r>
            <a:r>
              <a:rPr lang="zh-CN" altLang="en-US" sz="1200" b="0" kern="1200" dirty="0">
                <a:solidFill>
                  <a:schemeClr val="tx1"/>
                </a:solidFill>
                <a:effectLst/>
                <a:latin typeface="+mn-lt"/>
                <a:ea typeface="+mn-ea"/>
                <a:cs typeface="+mn-cs"/>
              </a:rPr>
              <a:t>的行向量，作为</a:t>
            </a:r>
            <a:r>
              <a:rPr lang="zh-CN" altLang="en-US" sz="1200" b="1" kern="1200" dirty="0">
                <a:solidFill>
                  <a:schemeClr val="tx1"/>
                </a:solidFill>
                <a:effectLst/>
                <a:latin typeface="+mn-lt"/>
                <a:ea typeface="+mn-ea"/>
                <a:cs typeface="+mn-cs"/>
              </a:rPr>
              <a:t>原始图像在某一方向和尺度变换后的特征向量</a:t>
            </a:r>
            <a:r>
              <a:rPr lang="zh-CN" altLang="en-US" sz="1200" b="0" kern="1200" dirty="0">
                <a:solidFill>
                  <a:schemeClr val="tx1"/>
                </a:solidFill>
                <a:effectLst/>
                <a:latin typeface="+mn-lt"/>
                <a:ea typeface="+mn-ea"/>
                <a:cs typeface="+mn-cs"/>
              </a:rPr>
              <a:t>。</a:t>
            </a:r>
            <a:r>
              <a:rPr lang="zh-CN" altLang="en-US" dirty="0"/>
              <a:t> </a:t>
            </a:r>
            <a:endParaRPr lang="en-US" altLang="zh-CN" sz="1200" b="0" kern="1200" dirty="0">
              <a:solidFill>
                <a:schemeClr val="tx1"/>
              </a:solidFill>
              <a:effectLst/>
              <a:latin typeface="+mn-lt"/>
              <a:ea typeface="+mn-ea"/>
              <a:cs typeface="+mn-cs"/>
            </a:endParaRPr>
          </a:p>
          <a:p>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35</a:t>
            </a:fld>
            <a:endParaRPr lang="en-US"/>
          </a:p>
        </p:txBody>
      </p:sp>
    </p:spTree>
    <p:extLst>
      <p:ext uri="{BB962C8B-B14F-4D97-AF65-F5344CB8AC3E}">
        <p14:creationId xmlns:p14="http://schemas.microsoft.com/office/powerpoint/2010/main" val="289376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LBP </a:t>
            </a:r>
            <a:r>
              <a:rPr lang="zh-CN" altLang="en-US" dirty="0"/>
              <a:t>局部二值模式</a:t>
            </a:r>
            <a:endParaRPr lang="en-US" altLang="zh-CN" dirty="0"/>
          </a:p>
          <a:p>
            <a:r>
              <a:rPr lang="zh-CN" altLang="en-US" dirty="0"/>
              <a:t>最初提出的二值模式， 简单，有效地 应用于人脸识别中。</a:t>
            </a:r>
            <a:endParaRPr lang="en-US" altLang="zh-CN" dirty="0"/>
          </a:p>
          <a:p>
            <a:r>
              <a:rPr lang="en-US" altLang="zh-CN" dirty="0"/>
              <a:t>LBP </a:t>
            </a:r>
            <a:r>
              <a:rPr lang="zh-CN" altLang="en-US" dirty="0"/>
              <a:t>具有 灰度不变，旋转，尺度不变的特性，以及快速 高效率，广泛应用于 图像纹理表示 以及 视觉识别等。</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36</a:t>
            </a:fld>
            <a:endParaRPr lang="en-US"/>
          </a:p>
        </p:txBody>
      </p:sp>
    </p:spTree>
    <p:extLst>
      <p:ext uri="{BB962C8B-B14F-4D97-AF65-F5344CB8AC3E}">
        <p14:creationId xmlns:p14="http://schemas.microsoft.com/office/powerpoint/2010/main" val="152593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37</a:t>
            </a:fld>
            <a:endParaRPr lang="en-US"/>
          </a:p>
        </p:txBody>
      </p:sp>
    </p:spTree>
    <p:extLst>
      <p:ext uri="{BB962C8B-B14F-4D97-AF65-F5344CB8AC3E}">
        <p14:creationId xmlns:p14="http://schemas.microsoft.com/office/powerpoint/2010/main" val="827815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特征描述 是对图像局部特征的一种描述，便于后续的工作，例如 匹配，识别，检索。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在此，我们需要注意区分 图像特征检测 与 特征描述 这两个概念。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一般而言，图像特征检测</a:t>
            </a:r>
            <a:r>
              <a:rPr lang="en-US" altLang="zh-CN" dirty="0"/>
              <a:t> </a:t>
            </a:r>
            <a:r>
              <a:rPr lang="zh-CN" altLang="en-US" dirty="0"/>
              <a:t>是</a:t>
            </a:r>
            <a:r>
              <a:rPr lang="en-US" altLang="zh-CN" dirty="0"/>
              <a:t> </a:t>
            </a:r>
            <a:r>
              <a:rPr lang="zh-CN" altLang="en-US" dirty="0"/>
              <a:t>检测出</a:t>
            </a:r>
            <a:r>
              <a:rPr lang="en-US" altLang="zh-CN" dirty="0"/>
              <a:t> </a:t>
            </a:r>
            <a:r>
              <a:rPr lang="zh-CN" altLang="en-US" dirty="0"/>
              <a:t>图像中的</a:t>
            </a:r>
            <a:r>
              <a:rPr lang="en-US" altLang="zh-CN" dirty="0"/>
              <a:t> </a:t>
            </a:r>
            <a:r>
              <a:rPr lang="zh-CN" altLang="en-US" dirty="0"/>
              <a:t>感兴趣点 的位置。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而图像特征描述</a:t>
            </a:r>
            <a:r>
              <a:rPr lang="en-US" altLang="zh-CN" dirty="0"/>
              <a:t> </a:t>
            </a:r>
            <a:r>
              <a:rPr lang="zh-CN" altLang="en-US" dirty="0"/>
              <a:t>是</a:t>
            </a:r>
            <a:r>
              <a:rPr lang="en-US" altLang="zh-CN" dirty="0"/>
              <a:t> </a:t>
            </a:r>
            <a:r>
              <a:rPr lang="zh-CN" altLang="en-US" dirty="0"/>
              <a:t>对检测出的</a:t>
            </a:r>
            <a:r>
              <a:rPr lang="en-US" altLang="zh-CN" dirty="0"/>
              <a:t> </a:t>
            </a:r>
            <a:r>
              <a:rPr lang="zh-CN" altLang="en-US" dirty="0"/>
              <a:t>特征点</a:t>
            </a:r>
            <a:r>
              <a:rPr lang="en-US" altLang="zh-CN" dirty="0"/>
              <a:t> </a:t>
            </a:r>
            <a:r>
              <a:rPr lang="zh-CN" altLang="en-US" dirty="0"/>
              <a:t>附近</a:t>
            </a:r>
            <a:r>
              <a:rPr lang="en-US" altLang="zh-CN" dirty="0"/>
              <a:t> </a:t>
            </a:r>
            <a:r>
              <a:rPr lang="zh-CN" altLang="en-US" dirty="0"/>
              <a:t>或说</a:t>
            </a:r>
            <a:r>
              <a:rPr lang="en-US" altLang="zh-CN" dirty="0"/>
              <a:t> </a:t>
            </a:r>
            <a:r>
              <a:rPr lang="zh-CN" altLang="en-US" dirty="0"/>
              <a:t>局部区域</a:t>
            </a:r>
            <a:r>
              <a:rPr lang="en-US" altLang="zh-CN" dirty="0"/>
              <a:t> </a:t>
            </a:r>
            <a:r>
              <a:rPr lang="zh-CN" altLang="en-US" dirty="0"/>
              <a:t>的</a:t>
            </a:r>
            <a:r>
              <a:rPr lang="en-US" altLang="zh-CN" dirty="0"/>
              <a:t> </a:t>
            </a:r>
            <a:r>
              <a:rPr lang="zh-CN" altLang="en-US" dirty="0"/>
              <a:t>一种描述，比如方向，尺度等，是一种 感兴趣点的局部描述。</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38</a:t>
            </a:fld>
            <a:endParaRPr lang="en-US"/>
          </a:p>
        </p:txBody>
      </p:sp>
    </p:spTree>
    <p:extLst>
      <p:ext uri="{BB962C8B-B14F-4D97-AF65-F5344CB8AC3E}">
        <p14:creationId xmlns:p14="http://schemas.microsoft.com/office/powerpoint/2010/main" val="721705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39</a:t>
            </a:fld>
            <a:endParaRPr lang="en-US"/>
          </a:p>
        </p:txBody>
      </p:sp>
    </p:spTree>
    <p:extLst>
      <p:ext uri="{BB962C8B-B14F-4D97-AF65-F5344CB8AC3E}">
        <p14:creationId xmlns:p14="http://schemas.microsoft.com/office/powerpoint/2010/main" val="146426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全黑的背景，什么也没有，看不见任何东西。</a:t>
            </a:r>
            <a:endParaRPr lang="en-US" altLang="zh-CN" dirty="0"/>
          </a:p>
          <a:p>
            <a:r>
              <a:rPr lang="en-US" altLang="zh-CN" dirty="0"/>
              <a:t>(</a:t>
            </a:r>
            <a:r>
              <a:rPr lang="zh-CN" altLang="en-US" dirty="0"/>
              <a:t>就如 造天地以前，地是空虚混沌，深渊上一片黑暗！</a:t>
            </a:r>
            <a:r>
              <a:rPr lang="en-US" altLang="zh-CN" dirty="0"/>
              <a:t>)</a:t>
            </a:r>
          </a:p>
          <a:p>
            <a:r>
              <a:rPr lang="zh-CN" altLang="en-US" dirty="0"/>
              <a:t>在数字图像表示中，此时背景的所有像素点的灰度值为</a:t>
            </a:r>
            <a:r>
              <a:rPr lang="en-US" altLang="zh-CN" dirty="0"/>
              <a:t>0.</a:t>
            </a:r>
          </a:p>
          <a:p>
            <a:r>
              <a:rPr lang="zh-CN" altLang="en-US" dirty="0"/>
              <a:t>突然一个白点出现，得到我们的关注，人眼对 这个点 比较感兴趣。</a:t>
            </a:r>
            <a:endParaRPr lang="en-US" altLang="zh-CN" dirty="0"/>
          </a:p>
          <a:p>
            <a:r>
              <a:rPr lang="zh-CN" altLang="en-US" dirty="0"/>
              <a:t>这就是</a:t>
            </a:r>
            <a:r>
              <a:rPr lang="en-US" altLang="zh-CN" dirty="0"/>
              <a:t> </a:t>
            </a:r>
            <a:r>
              <a:rPr lang="zh-CN" altLang="en-US" dirty="0"/>
              <a:t>图像中 点 的特征。</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4</a:t>
            </a:fld>
            <a:endParaRPr lang="en-US"/>
          </a:p>
        </p:txBody>
      </p:sp>
    </p:spTree>
    <p:extLst>
      <p:ext uri="{BB962C8B-B14F-4D97-AF65-F5344CB8AC3E}">
        <p14:creationId xmlns:p14="http://schemas.microsoft.com/office/powerpoint/2010/main" val="2764073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40</a:t>
            </a:fld>
            <a:endParaRPr lang="en-US"/>
          </a:p>
        </p:txBody>
      </p:sp>
    </p:spTree>
    <p:extLst>
      <p:ext uri="{BB962C8B-B14F-4D97-AF65-F5344CB8AC3E}">
        <p14:creationId xmlns:p14="http://schemas.microsoft.com/office/powerpoint/2010/main" val="3168170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从近到远，物体由大变小，由清晰变模糊。</a:t>
            </a:r>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41</a:t>
            </a:fld>
            <a:endParaRPr lang="en-US"/>
          </a:p>
        </p:txBody>
      </p:sp>
    </p:spTree>
    <p:extLst>
      <p:ext uri="{BB962C8B-B14F-4D97-AF65-F5344CB8AC3E}">
        <p14:creationId xmlns:p14="http://schemas.microsoft.com/office/powerpoint/2010/main" val="1572116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Scale space is a very important concept in the field of image processing. We can find the complexly complete definition in Wikipedia. In a word, the use of scale space can simulate the forming process of objectives from near to far in human’s retina.</a:t>
            </a:r>
          </a:p>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42</a:t>
            </a:fld>
            <a:endParaRPr lang="en-US"/>
          </a:p>
        </p:txBody>
      </p:sp>
    </p:spTree>
    <p:extLst>
      <p:ext uri="{BB962C8B-B14F-4D97-AF65-F5344CB8AC3E}">
        <p14:creationId xmlns:p14="http://schemas.microsoft.com/office/powerpoint/2010/main" val="3663326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43</a:t>
            </a:fld>
            <a:endParaRPr lang="en-US"/>
          </a:p>
        </p:txBody>
      </p:sp>
    </p:spTree>
    <p:extLst>
      <p:ext uri="{BB962C8B-B14F-4D97-AF65-F5344CB8AC3E}">
        <p14:creationId xmlns:p14="http://schemas.microsoft.com/office/powerpoint/2010/main" val="3599022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44</a:t>
            </a:fld>
            <a:endParaRPr lang="en-US"/>
          </a:p>
        </p:txBody>
      </p:sp>
    </p:spTree>
    <p:extLst>
      <p:ext uri="{BB962C8B-B14F-4D97-AF65-F5344CB8AC3E}">
        <p14:creationId xmlns:p14="http://schemas.microsoft.com/office/powerpoint/2010/main" val="223473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far, the SIFT algorithm is getting close to the end. We have got the 128-Dimensional feature vector of the keypoint. Next is how to play with your feature vector!</a:t>
            </a:r>
          </a:p>
        </p:txBody>
      </p:sp>
      <p:sp>
        <p:nvSpPr>
          <p:cNvPr id="4" name="Slide Number Placeholder 3"/>
          <p:cNvSpPr>
            <a:spLocks noGrp="1"/>
          </p:cNvSpPr>
          <p:nvPr>
            <p:ph type="sldNum" sz="quarter" idx="5"/>
          </p:nvPr>
        </p:nvSpPr>
        <p:spPr/>
        <p:txBody>
          <a:bodyPr/>
          <a:lstStyle/>
          <a:p>
            <a:fld id="{C8AF66F9-7538-4B70-99A1-F9ED77E0BCFD}" type="slidenum">
              <a:rPr lang="en-US" smtClean="0"/>
              <a:t>45</a:t>
            </a:fld>
            <a:endParaRPr lang="en-US"/>
          </a:p>
        </p:txBody>
      </p:sp>
    </p:spTree>
    <p:extLst>
      <p:ext uri="{BB962C8B-B14F-4D97-AF65-F5344CB8AC3E}">
        <p14:creationId xmlns:p14="http://schemas.microsoft.com/office/powerpoint/2010/main" val="1104891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46</a:t>
            </a:fld>
            <a:endParaRPr lang="en-US"/>
          </a:p>
        </p:txBody>
      </p:sp>
    </p:spTree>
    <p:extLst>
      <p:ext uri="{BB962C8B-B14F-4D97-AF65-F5344CB8AC3E}">
        <p14:creationId xmlns:p14="http://schemas.microsoft.com/office/powerpoint/2010/main" val="150797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同样全黑的背景，什么也没有。</a:t>
            </a:r>
            <a:endParaRPr lang="en-US" altLang="zh-CN" dirty="0"/>
          </a:p>
          <a:p>
            <a:r>
              <a:rPr lang="zh-CN" altLang="en-US" dirty="0"/>
              <a:t>然后出现黑灰相间的区域，灰色是处于 全黑 与 全白 的一个 中间灰度 或颜色。</a:t>
            </a:r>
            <a:endParaRPr lang="en-US" altLang="zh-CN" dirty="0"/>
          </a:p>
          <a:p>
            <a:r>
              <a:rPr lang="zh-CN" altLang="en-US" dirty="0"/>
              <a:t>此时，我们人眼刚兴趣的地方 是 颜色灰度值 发生 跳变 的位置。颜色灰度 跳变位置，我们叫做 梯度，即 灰度灰度值发生变化。</a:t>
            </a:r>
            <a:endParaRPr lang="en-US" altLang="zh-CN" dirty="0"/>
          </a:p>
          <a:p>
            <a:r>
              <a:rPr lang="zh-CN" altLang="en-US" dirty="0"/>
              <a:t>这就是</a:t>
            </a:r>
            <a:r>
              <a:rPr lang="en-US" altLang="zh-CN" dirty="0"/>
              <a:t> </a:t>
            </a:r>
            <a:r>
              <a:rPr lang="zh-CN" altLang="en-US" dirty="0"/>
              <a:t>图像中的 边缘  特征。</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5</a:t>
            </a:fld>
            <a:endParaRPr lang="en-US"/>
          </a:p>
        </p:txBody>
      </p:sp>
    </p:spTree>
    <p:extLst>
      <p:ext uri="{BB962C8B-B14F-4D97-AF65-F5344CB8AC3E}">
        <p14:creationId xmlns:p14="http://schemas.microsoft.com/office/powerpoint/2010/main" val="274030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同样全黑的背景中。</a:t>
            </a:r>
            <a:endParaRPr lang="en-US" altLang="zh-CN" dirty="0"/>
          </a:p>
          <a:p>
            <a:r>
              <a:rPr lang="zh-CN" altLang="en-US" dirty="0"/>
              <a:t>出现一块白色的区域。</a:t>
            </a:r>
            <a:endParaRPr lang="en-US" altLang="zh-CN" dirty="0"/>
          </a:p>
          <a:p>
            <a:r>
              <a:rPr lang="zh-CN" altLang="en-US" dirty="0"/>
              <a:t>此白色区域 是 我们感兴趣的区域。</a:t>
            </a:r>
            <a:endParaRPr lang="en-US" altLang="zh-CN" dirty="0"/>
          </a:p>
          <a:p>
            <a:r>
              <a:rPr lang="zh-CN" altLang="en-US" dirty="0"/>
              <a:t>这是</a:t>
            </a:r>
            <a:r>
              <a:rPr lang="en-US" altLang="zh-CN" dirty="0"/>
              <a:t> </a:t>
            </a:r>
            <a:r>
              <a:rPr lang="zh-CN" altLang="en-US" dirty="0"/>
              <a:t>图像中  区域  特征。</a:t>
            </a:r>
            <a:endParaRPr lang="en-US" altLang="zh-CN" dirty="0"/>
          </a:p>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6</a:t>
            </a:fld>
            <a:endParaRPr lang="en-US"/>
          </a:p>
        </p:txBody>
      </p:sp>
    </p:spTree>
    <p:extLst>
      <p:ext uri="{BB962C8B-B14F-4D97-AF65-F5344CB8AC3E}">
        <p14:creationId xmlns:p14="http://schemas.microsoft.com/office/powerpoint/2010/main" val="3621586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我们知道平面空间的基本元素 是点，</a:t>
            </a:r>
            <a:r>
              <a:rPr lang="en-US" altLang="zh-CN" dirty="0"/>
              <a:t> </a:t>
            </a:r>
            <a:r>
              <a:rPr lang="zh-CN" altLang="en-US" dirty="0"/>
              <a:t>线， 面  。</a:t>
            </a:r>
            <a:endParaRPr lang="en-US" altLang="zh-CN" dirty="0"/>
          </a:p>
          <a:p>
            <a:r>
              <a:rPr lang="zh-CN" altLang="en-US" dirty="0"/>
              <a:t>同样地，图像中，有 我们感兴趣的是 点， 边缘， 区域。</a:t>
            </a:r>
            <a:endParaRPr lang="en-US" altLang="zh-CN" dirty="0"/>
          </a:p>
          <a:p>
            <a:r>
              <a:rPr lang="zh-CN" altLang="en-US" dirty="0"/>
              <a:t>例如： 从远处看交通信号灯，红灯就如 一个红的点。</a:t>
            </a:r>
            <a:endParaRPr lang="en-US" altLang="zh-CN" dirty="0"/>
          </a:p>
          <a:p>
            <a:r>
              <a:rPr lang="zh-CN" altLang="en-US" dirty="0"/>
              <a:t>如果没有灰度黑白变化， 斑马线就不能 吸引人行人 和 司机 的注意。</a:t>
            </a:r>
            <a:endParaRPr lang="en-US" altLang="zh-CN" dirty="0"/>
          </a:p>
          <a:p>
            <a:r>
              <a:rPr lang="zh-CN" altLang="en-US" dirty="0"/>
              <a:t>在停车场处，每一个停车位 也 使用 特殊的 区域标记出来了。</a:t>
            </a:r>
            <a:endParaRPr lang="en-US" altLang="zh-CN" dirty="0"/>
          </a:p>
          <a:p>
            <a:r>
              <a:rPr lang="zh-CN" altLang="en-US" dirty="0"/>
              <a:t>图像中，我们关注的是</a:t>
            </a:r>
            <a:r>
              <a:rPr lang="en-US" altLang="zh-CN" dirty="0"/>
              <a:t> </a:t>
            </a:r>
            <a:r>
              <a:rPr lang="zh-CN" altLang="en-US" dirty="0"/>
              <a:t>感兴趣的点，感兴趣的边缘，感兴趣的区域。即特征点，边缘，区域。</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7</a:t>
            </a:fld>
            <a:endParaRPr lang="en-US"/>
          </a:p>
        </p:txBody>
      </p:sp>
    </p:spTree>
    <p:extLst>
      <p:ext uri="{BB962C8B-B14F-4D97-AF65-F5344CB8AC3E}">
        <p14:creationId xmlns:p14="http://schemas.microsoft.com/office/powerpoint/2010/main" val="143747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了解了 图像的 基本 几何基元 特征，图像还有丰富的颜色特征。</a:t>
            </a:r>
            <a:endParaRPr lang="en-US" altLang="zh-CN" dirty="0"/>
          </a:p>
          <a:p>
            <a:r>
              <a:rPr lang="zh-CN" altLang="en-US" dirty="0"/>
              <a:t>颜色是从哪里来呢？ 光是上帝赐给我们人类的礼物。</a:t>
            </a:r>
            <a:endParaRPr lang="en-US" altLang="zh-CN" dirty="0"/>
          </a:p>
          <a:p>
            <a:r>
              <a:rPr lang="zh-CN" altLang="en-US" dirty="0"/>
              <a:t>太阳照射出来的白光 通过三棱镜可以分散出不同的颜色，即红橙黄色青蓝紫</a:t>
            </a:r>
            <a:r>
              <a:rPr lang="en-US" altLang="zh-CN" dirty="0"/>
              <a:t>..</a:t>
            </a:r>
          </a:p>
          <a:p>
            <a:r>
              <a:rPr lang="zh-CN" altLang="en-US" dirty="0"/>
              <a:t>人眼对不同颜色的敏感程度不同，不同的颜色可以传递不同的信息。</a:t>
            </a:r>
            <a:endParaRPr lang="en-US" altLang="zh-CN" dirty="0"/>
          </a:p>
          <a:p>
            <a:r>
              <a:rPr lang="zh-CN" altLang="en-US" dirty="0"/>
              <a:t>交通标识 中 常用 黄色，红色 和 绿色 表示 不同类型的 交通 标识 信息。</a:t>
            </a:r>
            <a:endParaRPr lang="en-US" altLang="zh-CN" dirty="0"/>
          </a:p>
        </p:txBody>
      </p:sp>
      <p:sp>
        <p:nvSpPr>
          <p:cNvPr id="4" name="Slide Number Placeholder 3"/>
          <p:cNvSpPr>
            <a:spLocks noGrp="1"/>
          </p:cNvSpPr>
          <p:nvPr>
            <p:ph type="sldNum" sz="quarter" idx="5"/>
          </p:nvPr>
        </p:nvSpPr>
        <p:spPr/>
        <p:txBody>
          <a:bodyPr/>
          <a:lstStyle/>
          <a:p>
            <a:fld id="{C8AF66F9-7538-4B70-99A1-F9ED77E0BCFD}" type="slidenum">
              <a:rPr lang="en-US" smtClean="0"/>
              <a:t>8</a:t>
            </a:fld>
            <a:endParaRPr lang="en-US"/>
          </a:p>
        </p:txBody>
      </p:sp>
    </p:spTree>
    <p:extLst>
      <p:ext uri="{BB962C8B-B14F-4D97-AF65-F5344CB8AC3E}">
        <p14:creationId xmlns:p14="http://schemas.microsoft.com/office/powerpoint/2010/main" val="327612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黄颜色：是一种引人注目，吸人眼球，亮颜色，在人群中，很容易发现。交通信号灯的黄色是一种警示；学校附近要慢行；道路上的环卫工人穿戴黄色衣服。</a:t>
            </a:r>
            <a:endParaRPr lang="en-US" altLang="zh-CN" dirty="0"/>
          </a:p>
          <a:p>
            <a:r>
              <a:rPr lang="zh-CN" altLang="en-US" dirty="0"/>
              <a:t>绿颜色： 给人一种安全，舒适 的感觉。 交通信号灯 绿灯 表示安全通行 ； 紧急事件安全逃生通道；。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红颜色：是禁止，停止。交通信号灯中 红灯表示 禁止通行，禁止停车； 道路中禁止掉头。</a:t>
            </a:r>
            <a:endParaRPr lang="en-US" altLang="zh-CN" dirty="0"/>
          </a:p>
          <a:p>
            <a:endParaRPr lang="en-US" dirty="0"/>
          </a:p>
        </p:txBody>
      </p:sp>
      <p:sp>
        <p:nvSpPr>
          <p:cNvPr id="4" name="Slide Number Placeholder 3"/>
          <p:cNvSpPr>
            <a:spLocks noGrp="1"/>
          </p:cNvSpPr>
          <p:nvPr>
            <p:ph type="sldNum" sz="quarter" idx="5"/>
          </p:nvPr>
        </p:nvSpPr>
        <p:spPr/>
        <p:txBody>
          <a:bodyPr/>
          <a:lstStyle/>
          <a:p>
            <a:fld id="{C8AF66F9-7538-4B70-99A1-F9ED77E0BCFD}" type="slidenum">
              <a:rPr lang="en-US" smtClean="0"/>
              <a:t>9</a:t>
            </a:fld>
            <a:endParaRPr lang="en-US"/>
          </a:p>
        </p:txBody>
      </p:sp>
    </p:spTree>
    <p:extLst>
      <p:ext uri="{BB962C8B-B14F-4D97-AF65-F5344CB8AC3E}">
        <p14:creationId xmlns:p14="http://schemas.microsoft.com/office/powerpoint/2010/main" val="2018019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CAD7-810A-40AB-8D8E-23018B470A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AA3A8B-2FE2-45E5-BC08-03C964D2A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201D5742-5257-4125-A944-93A649FDD9FA}"/>
              </a:ext>
            </a:extLst>
          </p:cNvPr>
          <p:cNvSpPr>
            <a:spLocks noGrp="1"/>
          </p:cNvSpPr>
          <p:nvPr>
            <p:ph type="sldNum" sz="quarter" idx="12"/>
          </p:nvPr>
        </p:nvSpPr>
        <p:spPr>
          <a:xfrm>
            <a:off x="11506200" y="6377214"/>
            <a:ext cx="533400" cy="365125"/>
          </a:xfrm>
        </p:spPr>
        <p:txBody>
          <a:bodyPr/>
          <a:lstStyle>
            <a:lvl1pPr>
              <a:defRPr sz="2000" b="0" u="sng">
                <a:solidFill>
                  <a:schemeClr val="tx1"/>
                </a:solidFill>
                <a:latin typeface="Signika"/>
              </a:defRPr>
            </a:lvl1pPr>
          </a:lstStyle>
          <a:p>
            <a:fld id="{5D904C11-C234-4E1C-ACC3-B9D0B57A84CF}" type="slidenum">
              <a:rPr lang="en-US" smtClean="0"/>
              <a:pPr/>
              <a:t>‹#›</a:t>
            </a:fld>
            <a:endParaRPr lang="en-US" dirty="0"/>
          </a:p>
        </p:txBody>
      </p:sp>
    </p:spTree>
    <p:extLst>
      <p:ext uri="{BB962C8B-B14F-4D97-AF65-F5344CB8AC3E}">
        <p14:creationId xmlns:p14="http://schemas.microsoft.com/office/powerpoint/2010/main" val="412551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F705-1B06-46C6-97B1-E9397D2634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29C03-D058-451E-825D-5F57CF156A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B8203-4457-46E8-8DC3-2E3B713C7922}"/>
              </a:ext>
            </a:extLst>
          </p:cNvPr>
          <p:cNvSpPr>
            <a:spLocks noGrp="1"/>
          </p:cNvSpPr>
          <p:nvPr>
            <p:ph type="dt" sz="half" idx="10"/>
          </p:nvPr>
        </p:nvSpPr>
        <p:spPr/>
        <p:txBody>
          <a:bodyPr/>
          <a:lstStyle/>
          <a:p>
            <a:fld id="{FEDE6B81-8C9F-4B1A-872F-4396DB0FB0ED}" type="datetime1">
              <a:rPr lang="en-US" smtClean="0"/>
              <a:t>12/15/2018</a:t>
            </a:fld>
            <a:endParaRPr lang="en-US"/>
          </a:p>
        </p:txBody>
      </p:sp>
      <p:sp>
        <p:nvSpPr>
          <p:cNvPr id="5" name="Footer Placeholder 4">
            <a:extLst>
              <a:ext uri="{FF2B5EF4-FFF2-40B4-BE49-F238E27FC236}">
                <a16:creationId xmlns:a16="http://schemas.microsoft.com/office/drawing/2014/main" id="{0C5D6AFF-AE2B-4F90-B20F-41A3030A0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B735DA-2EC9-4830-B653-73CD980A45AA}"/>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3210437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4C572E-8B48-413A-8DC2-3836F1AE5A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FFC4D-E9CA-44BA-A470-11D2E799F5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6AFBB-E5D7-416D-94F2-F5E38C550422}"/>
              </a:ext>
            </a:extLst>
          </p:cNvPr>
          <p:cNvSpPr>
            <a:spLocks noGrp="1"/>
          </p:cNvSpPr>
          <p:nvPr>
            <p:ph type="dt" sz="half" idx="10"/>
          </p:nvPr>
        </p:nvSpPr>
        <p:spPr/>
        <p:txBody>
          <a:bodyPr/>
          <a:lstStyle/>
          <a:p>
            <a:fld id="{851AEEBF-06AB-4E38-AAE3-545B46140FF3}" type="datetime1">
              <a:rPr lang="en-US" smtClean="0"/>
              <a:t>12/15/2018</a:t>
            </a:fld>
            <a:endParaRPr lang="en-US"/>
          </a:p>
        </p:txBody>
      </p:sp>
      <p:sp>
        <p:nvSpPr>
          <p:cNvPr id="5" name="Footer Placeholder 4">
            <a:extLst>
              <a:ext uri="{FF2B5EF4-FFF2-40B4-BE49-F238E27FC236}">
                <a16:creationId xmlns:a16="http://schemas.microsoft.com/office/drawing/2014/main" id="{AF6E2EFC-78D2-4E76-844C-8D6D8CA4B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83B1FF-8759-484F-9585-B03F8FE61557}"/>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182148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0685-3CC9-43FC-847C-77E6A72A2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DB097-4BD9-46A3-AD86-5E34D398DB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DF05C1-3017-42C3-97CA-05BC1AC43988}"/>
              </a:ext>
            </a:extLst>
          </p:cNvPr>
          <p:cNvSpPr>
            <a:spLocks noGrp="1"/>
          </p:cNvSpPr>
          <p:nvPr>
            <p:ph type="dt" sz="half" idx="10"/>
          </p:nvPr>
        </p:nvSpPr>
        <p:spPr/>
        <p:txBody>
          <a:bodyPr/>
          <a:lstStyle/>
          <a:p>
            <a:fld id="{5F88CB76-0D8A-4F02-873C-1BBDDCE28CCE}" type="datetime1">
              <a:rPr lang="en-US" smtClean="0"/>
              <a:t>12/15/2018</a:t>
            </a:fld>
            <a:endParaRPr lang="en-US"/>
          </a:p>
        </p:txBody>
      </p:sp>
      <p:sp>
        <p:nvSpPr>
          <p:cNvPr id="5" name="Footer Placeholder 4">
            <a:extLst>
              <a:ext uri="{FF2B5EF4-FFF2-40B4-BE49-F238E27FC236}">
                <a16:creationId xmlns:a16="http://schemas.microsoft.com/office/drawing/2014/main" id="{A32AE6B0-5FFB-487D-BA6B-F0BADD339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76264-3350-4BE3-8F98-C02D756225DE}"/>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3079462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07CA-1C8A-4896-BBFB-431F89372A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C7896-DCC7-4861-BDC9-8E264E427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853F88-1DB8-4EBC-92F2-8AB7507F47C6}"/>
              </a:ext>
            </a:extLst>
          </p:cNvPr>
          <p:cNvSpPr>
            <a:spLocks noGrp="1"/>
          </p:cNvSpPr>
          <p:nvPr>
            <p:ph type="dt" sz="half" idx="10"/>
          </p:nvPr>
        </p:nvSpPr>
        <p:spPr/>
        <p:txBody>
          <a:bodyPr/>
          <a:lstStyle/>
          <a:p>
            <a:fld id="{E009956F-710C-401B-99C5-51300D6B13D0}" type="datetime1">
              <a:rPr lang="en-US" smtClean="0"/>
              <a:t>12/15/2018</a:t>
            </a:fld>
            <a:endParaRPr lang="en-US"/>
          </a:p>
        </p:txBody>
      </p:sp>
      <p:sp>
        <p:nvSpPr>
          <p:cNvPr id="5" name="Footer Placeholder 4">
            <a:extLst>
              <a:ext uri="{FF2B5EF4-FFF2-40B4-BE49-F238E27FC236}">
                <a16:creationId xmlns:a16="http://schemas.microsoft.com/office/drawing/2014/main" id="{BBD5200F-4E3D-4259-A240-B7147B907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C1A22-D0F1-415F-8F07-566E4E37A88C}"/>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162497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11F0-353F-41D6-B249-77C46D94B4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7E88AF-8046-4E95-9617-48C6447D27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504FBB-8139-4055-9A79-12A34E6153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BD6756-B4FB-4B39-9F12-F922F533A87C}"/>
              </a:ext>
            </a:extLst>
          </p:cNvPr>
          <p:cNvSpPr>
            <a:spLocks noGrp="1"/>
          </p:cNvSpPr>
          <p:nvPr>
            <p:ph type="dt" sz="half" idx="10"/>
          </p:nvPr>
        </p:nvSpPr>
        <p:spPr/>
        <p:txBody>
          <a:bodyPr/>
          <a:lstStyle/>
          <a:p>
            <a:fld id="{FD88613E-396E-4E28-B482-D57D981A06B3}" type="datetime1">
              <a:rPr lang="en-US" smtClean="0"/>
              <a:t>12/15/2018</a:t>
            </a:fld>
            <a:endParaRPr lang="en-US"/>
          </a:p>
        </p:txBody>
      </p:sp>
      <p:sp>
        <p:nvSpPr>
          <p:cNvPr id="6" name="Footer Placeholder 5">
            <a:extLst>
              <a:ext uri="{FF2B5EF4-FFF2-40B4-BE49-F238E27FC236}">
                <a16:creationId xmlns:a16="http://schemas.microsoft.com/office/drawing/2014/main" id="{6422F8DC-D08F-464C-8563-4C4921A98C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F4CB3B-AB9E-4AB0-91ED-F97188EA53F5}"/>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3373375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456B-55FF-411C-A5AD-3EA3B1F321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AC0619-F34C-4FE6-8A04-826EF283A8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A0BC24-3BD1-48DA-8FB2-C9B23F2117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C395DC-E1B4-40F7-B618-EBCA5CFA9E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16C673-8C0A-4CB8-8542-BE6BFF5546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CD7648-0342-4DB4-8D1C-14B98D7BE597}"/>
              </a:ext>
            </a:extLst>
          </p:cNvPr>
          <p:cNvSpPr>
            <a:spLocks noGrp="1"/>
          </p:cNvSpPr>
          <p:nvPr>
            <p:ph type="dt" sz="half" idx="10"/>
          </p:nvPr>
        </p:nvSpPr>
        <p:spPr/>
        <p:txBody>
          <a:bodyPr/>
          <a:lstStyle/>
          <a:p>
            <a:fld id="{8072F78B-10A4-4B71-B168-3EE17433DB1C}" type="datetime1">
              <a:rPr lang="en-US" smtClean="0"/>
              <a:t>12/15/2018</a:t>
            </a:fld>
            <a:endParaRPr lang="en-US"/>
          </a:p>
        </p:txBody>
      </p:sp>
      <p:sp>
        <p:nvSpPr>
          <p:cNvPr id="8" name="Footer Placeholder 7">
            <a:extLst>
              <a:ext uri="{FF2B5EF4-FFF2-40B4-BE49-F238E27FC236}">
                <a16:creationId xmlns:a16="http://schemas.microsoft.com/office/drawing/2014/main" id="{5482F025-4DDA-496A-B383-EDA26FF95E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BF7CBE-4DE2-4A69-88C6-BDBDEC57FA2F}"/>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3461506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38F3-9E19-4C4E-8052-F65EA5B4A6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CF8A49-6017-446F-8303-08A92E641860}"/>
              </a:ext>
            </a:extLst>
          </p:cNvPr>
          <p:cNvSpPr>
            <a:spLocks noGrp="1"/>
          </p:cNvSpPr>
          <p:nvPr>
            <p:ph type="dt" sz="half" idx="10"/>
          </p:nvPr>
        </p:nvSpPr>
        <p:spPr/>
        <p:txBody>
          <a:bodyPr/>
          <a:lstStyle/>
          <a:p>
            <a:fld id="{C6AC7240-238A-4FD2-895B-C6152FEADA79}" type="datetime1">
              <a:rPr lang="en-US" smtClean="0"/>
              <a:t>12/15/2018</a:t>
            </a:fld>
            <a:endParaRPr lang="en-US"/>
          </a:p>
        </p:txBody>
      </p:sp>
      <p:sp>
        <p:nvSpPr>
          <p:cNvPr id="4" name="Footer Placeholder 3">
            <a:extLst>
              <a:ext uri="{FF2B5EF4-FFF2-40B4-BE49-F238E27FC236}">
                <a16:creationId xmlns:a16="http://schemas.microsoft.com/office/drawing/2014/main" id="{338BD020-1A10-4D26-826B-837F9CA32D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881942-2760-46E4-81B6-F370981FB5EC}"/>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3073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C0727E-18FB-4633-9ED7-1BE34F469460}"/>
              </a:ext>
            </a:extLst>
          </p:cNvPr>
          <p:cNvSpPr>
            <a:spLocks noGrp="1"/>
          </p:cNvSpPr>
          <p:nvPr>
            <p:ph type="dt" sz="half" idx="10"/>
          </p:nvPr>
        </p:nvSpPr>
        <p:spPr/>
        <p:txBody>
          <a:bodyPr/>
          <a:lstStyle/>
          <a:p>
            <a:fld id="{77432E2D-2AB6-4CA2-96BA-BB0038683319}" type="datetime1">
              <a:rPr lang="en-US" smtClean="0"/>
              <a:t>12/15/2018</a:t>
            </a:fld>
            <a:endParaRPr lang="en-US"/>
          </a:p>
        </p:txBody>
      </p:sp>
      <p:sp>
        <p:nvSpPr>
          <p:cNvPr id="3" name="Footer Placeholder 2">
            <a:extLst>
              <a:ext uri="{FF2B5EF4-FFF2-40B4-BE49-F238E27FC236}">
                <a16:creationId xmlns:a16="http://schemas.microsoft.com/office/drawing/2014/main" id="{837FD59C-D0E9-45FF-82A6-31C0328C6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86BC0A-22C3-478A-AFBC-4021C325B770}"/>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812742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3DF5-AF1E-49C1-B576-C2B6EEFF82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46FAF2-EB77-4457-A13F-F2223C3187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52CE13-7027-4935-BABF-8AF0B69E7B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96BE32-0718-4246-86EF-CC9A6BDE3572}"/>
              </a:ext>
            </a:extLst>
          </p:cNvPr>
          <p:cNvSpPr>
            <a:spLocks noGrp="1"/>
          </p:cNvSpPr>
          <p:nvPr>
            <p:ph type="dt" sz="half" idx="10"/>
          </p:nvPr>
        </p:nvSpPr>
        <p:spPr/>
        <p:txBody>
          <a:bodyPr/>
          <a:lstStyle/>
          <a:p>
            <a:fld id="{82176E81-CBA2-4A2F-902B-47EF8446E872}" type="datetime1">
              <a:rPr lang="en-US" smtClean="0"/>
              <a:t>12/15/2018</a:t>
            </a:fld>
            <a:endParaRPr lang="en-US"/>
          </a:p>
        </p:txBody>
      </p:sp>
      <p:sp>
        <p:nvSpPr>
          <p:cNvPr id="6" name="Footer Placeholder 5">
            <a:extLst>
              <a:ext uri="{FF2B5EF4-FFF2-40B4-BE49-F238E27FC236}">
                <a16:creationId xmlns:a16="http://schemas.microsoft.com/office/drawing/2014/main" id="{FD3093EB-B9B4-4AED-A65D-6EE55E90C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30EABF-0227-4233-8CE8-E73E3F42F1F4}"/>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98563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62C17-2C24-4DDE-8107-C07BF8887A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381658-2D7D-4433-8872-2EAFFA0D0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277EB6-DC4D-454E-8D1A-425E9BEC0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7A79E1-FCC1-4584-9E5D-639EDA2E4D06}"/>
              </a:ext>
            </a:extLst>
          </p:cNvPr>
          <p:cNvSpPr>
            <a:spLocks noGrp="1"/>
          </p:cNvSpPr>
          <p:nvPr>
            <p:ph type="dt" sz="half" idx="10"/>
          </p:nvPr>
        </p:nvSpPr>
        <p:spPr/>
        <p:txBody>
          <a:bodyPr/>
          <a:lstStyle/>
          <a:p>
            <a:fld id="{6999E862-5FFC-4CC2-BAE3-9812C1AD89C4}" type="datetime1">
              <a:rPr lang="en-US" smtClean="0"/>
              <a:t>12/15/2018</a:t>
            </a:fld>
            <a:endParaRPr lang="en-US"/>
          </a:p>
        </p:txBody>
      </p:sp>
      <p:sp>
        <p:nvSpPr>
          <p:cNvPr id="6" name="Footer Placeholder 5">
            <a:extLst>
              <a:ext uri="{FF2B5EF4-FFF2-40B4-BE49-F238E27FC236}">
                <a16:creationId xmlns:a16="http://schemas.microsoft.com/office/drawing/2014/main" id="{9526E15A-E36B-4175-AFD4-5DCBF0F501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2BF1A1-15E1-4F3A-B9AC-22D6622B5A6B}"/>
              </a:ext>
            </a:extLst>
          </p:cNvPr>
          <p:cNvSpPr>
            <a:spLocks noGrp="1"/>
          </p:cNvSpPr>
          <p:nvPr>
            <p:ph type="sldNum" sz="quarter" idx="12"/>
          </p:nvPr>
        </p:nvSpPr>
        <p:spPr/>
        <p:txBody>
          <a:bodyPr/>
          <a:lstStyle/>
          <a:p>
            <a:fld id="{5D904C11-C234-4E1C-ACC3-B9D0B57A84CF}" type="slidenum">
              <a:rPr lang="en-US" smtClean="0"/>
              <a:t>‹#›</a:t>
            </a:fld>
            <a:endParaRPr lang="en-US"/>
          </a:p>
        </p:txBody>
      </p:sp>
    </p:spTree>
    <p:extLst>
      <p:ext uri="{BB962C8B-B14F-4D97-AF65-F5344CB8AC3E}">
        <p14:creationId xmlns:p14="http://schemas.microsoft.com/office/powerpoint/2010/main" val="629739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46D41-791B-4A52-991D-56850E9ADB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EADF3A-64D2-4A50-8646-5D050BCE8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B86023-01D3-452B-9E07-654AF05C91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08FA6-82DD-4BF3-B53A-D9D969B02058}" type="datetime1">
              <a:rPr lang="en-US" smtClean="0"/>
              <a:t>12/15/2018</a:t>
            </a:fld>
            <a:endParaRPr lang="en-US"/>
          </a:p>
        </p:txBody>
      </p:sp>
      <p:sp>
        <p:nvSpPr>
          <p:cNvPr id="5" name="Footer Placeholder 4">
            <a:extLst>
              <a:ext uri="{FF2B5EF4-FFF2-40B4-BE49-F238E27FC236}">
                <a16:creationId xmlns:a16="http://schemas.microsoft.com/office/drawing/2014/main" id="{F81743CD-1188-418D-BF9A-96BBB10A2F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800" b="1">
                <a:solidFill>
                  <a:srgbClr val="0000FF"/>
                </a:solidFill>
              </a:defRPr>
            </a:lvl1pPr>
          </a:lstStyle>
          <a:p>
            <a:endParaRPr lang="en-US" dirty="0"/>
          </a:p>
        </p:txBody>
      </p:sp>
      <p:sp>
        <p:nvSpPr>
          <p:cNvPr id="6" name="Slide Number Placeholder 5">
            <a:extLst>
              <a:ext uri="{FF2B5EF4-FFF2-40B4-BE49-F238E27FC236}">
                <a16:creationId xmlns:a16="http://schemas.microsoft.com/office/drawing/2014/main" id="{842B3BDA-C363-4916-868A-C9D756855A4E}"/>
              </a:ext>
            </a:extLst>
          </p:cNvPr>
          <p:cNvSpPr>
            <a:spLocks noGrp="1"/>
          </p:cNvSpPr>
          <p:nvPr>
            <p:ph type="sldNum" sz="quarter" idx="4"/>
          </p:nvPr>
        </p:nvSpPr>
        <p:spPr>
          <a:xfrm>
            <a:off x="464275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04C11-C234-4E1C-ACC3-B9D0B57A84CF}" type="slidenum">
              <a:rPr lang="en-US" smtClean="0"/>
              <a:t>‹#›</a:t>
            </a:fld>
            <a:endParaRPr lang="en-US"/>
          </a:p>
        </p:txBody>
      </p:sp>
    </p:spTree>
    <p:extLst>
      <p:ext uri="{BB962C8B-B14F-4D97-AF65-F5344CB8AC3E}">
        <p14:creationId xmlns:p14="http://schemas.microsoft.com/office/powerpoint/2010/main" val="2767899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hyperlink" Target="https://docs.opencv.org/3.4.4/dd/d1a/group__imgproc__feature.html#gac1fc3598018010880e370e2f709b4345" TargetMode="Externa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1.jp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5.emf"/><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7EDAF8-29F7-49CC-884D-589611E49127}"/>
              </a:ext>
            </a:extLst>
          </p:cNvPr>
          <p:cNvPicPr>
            <a:picLocks noChangeAspect="1"/>
          </p:cNvPicPr>
          <p:nvPr/>
        </p:nvPicPr>
        <p:blipFill>
          <a:blip r:embed="rId3"/>
          <a:stretch>
            <a:fillRect/>
          </a:stretch>
        </p:blipFill>
        <p:spPr>
          <a:xfrm>
            <a:off x="0" y="0"/>
            <a:ext cx="12192000" cy="4453949"/>
          </a:xfrm>
          <a:prstGeom prst="rect">
            <a:avLst/>
          </a:prstGeom>
        </p:spPr>
      </p:pic>
      <p:sp>
        <p:nvSpPr>
          <p:cNvPr id="10" name="Shape 135">
            <a:extLst>
              <a:ext uri="{FF2B5EF4-FFF2-40B4-BE49-F238E27FC236}">
                <a16:creationId xmlns:a16="http://schemas.microsoft.com/office/drawing/2014/main" id="{999837CE-EBDD-4E03-AC6F-5E2164C3AB56}"/>
              </a:ext>
            </a:extLst>
          </p:cNvPr>
          <p:cNvSpPr/>
          <p:nvPr/>
        </p:nvSpPr>
        <p:spPr>
          <a:xfrm>
            <a:off x="1810523" y="2928404"/>
            <a:ext cx="8573698" cy="3051090"/>
          </a:xfrm>
          <a:prstGeom prst="rect">
            <a:avLst/>
          </a:prstGeom>
          <a:solidFill>
            <a:srgbClr val="FFFFF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11" name="Shape 137">
            <a:extLst>
              <a:ext uri="{FF2B5EF4-FFF2-40B4-BE49-F238E27FC236}">
                <a16:creationId xmlns:a16="http://schemas.microsoft.com/office/drawing/2014/main" id="{6CC710C3-82D0-4D49-B078-B1DFDDF957F4}"/>
              </a:ext>
            </a:extLst>
          </p:cNvPr>
          <p:cNvSpPr/>
          <p:nvPr/>
        </p:nvSpPr>
        <p:spPr>
          <a:xfrm>
            <a:off x="2799064" y="3184635"/>
            <a:ext cx="7189076" cy="1137598"/>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Autofit/>
          </a:bodyPr>
          <a:lstStyle>
            <a:lvl1pPr algn="ctr">
              <a:lnSpc>
                <a:spcPct val="90000"/>
              </a:lnSpc>
              <a:defRPr sz="11000" b="1">
                <a:solidFill>
                  <a:srgbClr val="282828"/>
                </a:solidFill>
                <a:latin typeface="Signika"/>
                <a:ea typeface="Signika"/>
                <a:cs typeface="Signika"/>
                <a:sym typeface="Signika"/>
              </a:defRPr>
            </a:lvl1pPr>
          </a:lstStyle>
          <a:p>
            <a:r>
              <a:rPr lang="en-GB" sz="5000" dirty="0"/>
              <a:t>Feature Detection and Descript</a:t>
            </a:r>
            <a:r>
              <a:rPr lang="en-US" altLang="zh-CN" sz="5000" dirty="0" err="1"/>
              <a:t>ors</a:t>
            </a:r>
            <a:r>
              <a:rPr lang="en-GB" sz="5000" dirty="0"/>
              <a:t> in Images </a:t>
            </a:r>
            <a:endParaRPr sz="5000" dirty="0"/>
          </a:p>
        </p:txBody>
      </p:sp>
      <p:sp>
        <p:nvSpPr>
          <p:cNvPr id="12" name="TextBox 11">
            <a:extLst>
              <a:ext uri="{FF2B5EF4-FFF2-40B4-BE49-F238E27FC236}">
                <a16:creationId xmlns:a16="http://schemas.microsoft.com/office/drawing/2014/main" id="{B51BE782-DE42-4039-8CD0-701227AEDA11}"/>
              </a:ext>
            </a:extLst>
          </p:cNvPr>
          <p:cNvSpPr txBox="1"/>
          <p:nvPr/>
        </p:nvSpPr>
        <p:spPr>
          <a:xfrm>
            <a:off x="1926565" y="4710180"/>
            <a:ext cx="8338869" cy="146193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3B3838"/>
                </a:solidFill>
                <a:effectLst/>
                <a:uFillTx/>
                <a:latin typeface="Signika"/>
                <a:sym typeface="PT Sans"/>
              </a:rPr>
              <a:t>Nie Wei,</a:t>
            </a:r>
            <a:r>
              <a:rPr kumimoji="0" lang="en-US" sz="3000" b="0" i="0" u="none" strike="noStrike" cap="none" spc="0" normalizeH="0" dirty="0">
                <a:ln>
                  <a:noFill/>
                </a:ln>
                <a:solidFill>
                  <a:srgbClr val="3B3838"/>
                </a:solidFill>
                <a:effectLst/>
                <a:uFillTx/>
                <a:latin typeface="Signika"/>
                <a:sym typeface="PT Sans"/>
              </a:rPr>
              <a:t> </a:t>
            </a:r>
            <a:r>
              <a:rPr lang="en-US" sz="3000" dirty="0">
                <a:solidFill>
                  <a:srgbClr val="3B3838"/>
                </a:solidFill>
                <a:latin typeface="Signika"/>
              </a:rPr>
              <a:t>PAMI Lab</a:t>
            </a:r>
          </a:p>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3B3838"/>
                </a:solidFill>
                <a:effectLst/>
                <a:uFillTx/>
                <a:latin typeface="Signika"/>
                <a:sym typeface="PT Sans"/>
              </a:rPr>
              <a:t>Faculty</a:t>
            </a:r>
            <a:r>
              <a:rPr kumimoji="0" lang="en-US" sz="3000" b="0" i="0" u="none" strike="noStrike" cap="none" spc="0" normalizeH="0" dirty="0">
                <a:ln>
                  <a:noFill/>
                </a:ln>
                <a:solidFill>
                  <a:srgbClr val="3B3838"/>
                </a:solidFill>
                <a:effectLst/>
                <a:uFillTx/>
                <a:latin typeface="Signika"/>
                <a:sym typeface="PT Sans"/>
              </a:rPr>
              <a:t> of Science and Technology</a:t>
            </a:r>
          </a:p>
          <a:p>
            <a:pPr marL="0" marR="0" indent="0" algn="ctr" defTabSz="825500" rtl="0" fontAlgn="auto" latinLnBrk="0" hangingPunct="0">
              <a:lnSpc>
                <a:spcPct val="100000"/>
              </a:lnSpc>
              <a:spcBef>
                <a:spcPts val="0"/>
              </a:spcBef>
              <a:spcAft>
                <a:spcPts val="0"/>
              </a:spcAft>
              <a:buClrTx/>
              <a:buSzTx/>
              <a:buFontTx/>
              <a:buNone/>
              <a:tabLst/>
            </a:pPr>
            <a:r>
              <a:rPr lang="en-US" sz="3000" baseline="0" dirty="0">
                <a:solidFill>
                  <a:srgbClr val="3B3838"/>
                </a:solidFill>
                <a:latin typeface="Signika"/>
              </a:rPr>
              <a:t>University</a:t>
            </a:r>
            <a:r>
              <a:rPr lang="en-US" sz="3000" dirty="0">
                <a:solidFill>
                  <a:srgbClr val="3B3838"/>
                </a:solidFill>
                <a:latin typeface="Signika"/>
              </a:rPr>
              <a:t> of Macau</a:t>
            </a:r>
            <a:endParaRPr kumimoji="0" lang="en-US" sz="3000" b="0" i="0" u="none" strike="noStrike" cap="none" spc="0" normalizeH="0" baseline="0" dirty="0">
              <a:ln>
                <a:noFill/>
              </a:ln>
              <a:solidFill>
                <a:srgbClr val="3B3838"/>
              </a:solidFill>
              <a:effectLst/>
              <a:uFillTx/>
              <a:latin typeface="Signika"/>
              <a:sym typeface="PT Sans"/>
            </a:endParaRPr>
          </a:p>
        </p:txBody>
      </p:sp>
    </p:spTree>
    <p:extLst>
      <p:ext uri="{BB962C8B-B14F-4D97-AF65-F5344CB8AC3E}">
        <p14:creationId xmlns:p14="http://schemas.microsoft.com/office/powerpoint/2010/main" val="107747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5.imimg.com/data5/GM/QM/MY-10763297/traffic-signs-500x500.jpg">
            <a:extLst>
              <a:ext uri="{FF2B5EF4-FFF2-40B4-BE49-F238E27FC236}">
                <a16:creationId xmlns:a16="http://schemas.microsoft.com/office/drawing/2014/main" id="{B8704D0F-8F29-4056-BC3C-2A81DA38A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50" y="1985235"/>
            <a:ext cx="2885747" cy="28857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ârectangle traffic signâçå¾çæç´¢ç»æ">
            <a:extLst>
              <a:ext uri="{FF2B5EF4-FFF2-40B4-BE49-F238E27FC236}">
                <a16:creationId xmlns:a16="http://schemas.microsoft.com/office/drawing/2014/main" id="{256BFF7F-E8EB-49E7-A868-0590BC346E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438" t="26221" r="5252" b="4009"/>
          <a:stretch/>
        </p:blipFill>
        <p:spPr bwMode="auto">
          <a:xfrm>
            <a:off x="5524390" y="3902607"/>
            <a:ext cx="2463272" cy="19684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ç¸å³å¾ç">
            <a:extLst>
              <a:ext uri="{FF2B5EF4-FFF2-40B4-BE49-F238E27FC236}">
                <a16:creationId xmlns:a16="http://schemas.microsoft.com/office/drawing/2014/main" id="{7C330AE8-1D52-4AC9-96E2-A1C29251DE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15" t="622" r="18775" b="-1"/>
          <a:stretch/>
        </p:blipFill>
        <p:spPr bwMode="auto">
          <a:xfrm>
            <a:off x="5524390" y="1303810"/>
            <a:ext cx="2463272" cy="1868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âcircle traffic signâçå¾çæç´¢ç»æ">
            <a:extLst>
              <a:ext uri="{FF2B5EF4-FFF2-40B4-BE49-F238E27FC236}">
                <a16:creationId xmlns:a16="http://schemas.microsoft.com/office/drawing/2014/main" id="{02FFBE25-B761-4FF6-84E2-4600BBCBF2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6255" y="4495021"/>
            <a:ext cx="1376016" cy="137601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ç¸å³å¾ç">
            <a:extLst>
              <a:ext uri="{FF2B5EF4-FFF2-40B4-BE49-F238E27FC236}">
                <a16:creationId xmlns:a16="http://schemas.microsoft.com/office/drawing/2014/main" id="{C7D4E006-F468-46EA-A3B8-3DB1821148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6905" y="2887985"/>
            <a:ext cx="1489944" cy="148994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ç¸å³å¾ç">
            <a:extLst>
              <a:ext uri="{FF2B5EF4-FFF2-40B4-BE49-F238E27FC236}">
                <a16:creationId xmlns:a16="http://schemas.microsoft.com/office/drawing/2014/main" id="{0AE2F8CA-D895-49E5-AEDA-F012BC5AE1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2390" y="1303810"/>
            <a:ext cx="1362851" cy="13628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29D23EB-0AE8-4478-8581-2FEEB6650D72}"/>
              </a:ext>
            </a:extLst>
          </p:cNvPr>
          <p:cNvSpPr>
            <a:spLocks noGrp="1"/>
          </p:cNvSpPr>
          <p:nvPr>
            <p:ph type="sldNum" sz="quarter" idx="12"/>
          </p:nvPr>
        </p:nvSpPr>
        <p:spPr/>
        <p:txBody>
          <a:bodyPr/>
          <a:lstStyle/>
          <a:p>
            <a:fld id="{5D904C11-C234-4E1C-ACC3-B9D0B57A84CF}" type="slidenum">
              <a:rPr lang="en-US" b="0" smtClean="0">
                <a:latin typeface="Signika"/>
              </a:rPr>
              <a:t>10</a:t>
            </a:fld>
            <a:endParaRPr lang="en-US" b="0" dirty="0">
              <a:latin typeface="Signika"/>
            </a:endParaRPr>
          </a:p>
        </p:txBody>
      </p:sp>
      <p:sp>
        <p:nvSpPr>
          <p:cNvPr id="10" name="Rounded Rectangle 9">
            <a:extLst>
              <a:ext uri="{FF2B5EF4-FFF2-40B4-BE49-F238E27FC236}">
                <a16:creationId xmlns:a16="http://schemas.microsoft.com/office/drawing/2014/main" id="{EFEE307B-F691-4367-AD7E-4ADBD81AF7A6}"/>
              </a:ext>
            </a:extLst>
          </p:cNvPr>
          <p:cNvSpPr/>
          <p:nvPr/>
        </p:nvSpPr>
        <p:spPr>
          <a:xfrm>
            <a:off x="417807" y="300582"/>
            <a:ext cx="3456917"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Shape feature</a:t>
            </a:r>
            <a:endParaRPr lang="en-US" sz="3600" dirty="0">
              <a:solidFill>
                <a:schemeClr val="bg1"/>
              </a:solidFill>
              <a:latin typeface="Signika"/>
              <a:ea typeface="+mj-ea"/>
              <a:cs typeface="+mj-cs"/>
            </a:endParaRPr>
          </a:p>
        </p:txBody>
      </p:sp>
    </p:spTree>
    <p:extLst>
      <p:ext uri="{BB962C8B-B14F-4D97-AF65-F5344CB8AC3E}">
        <p14:creationId xmlns:p14="http://schemas.microsoft.com/office/powerpoint/2010/main" val="1528615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CB3D67F-7B3D-42C2-9BCE-87870349D4A8}"/>
              </a:ext>
            </a:extLst>
          </p:cNvPr>
          <p:cNvSpPr txBox="1">
            <a:spLocks/>
          </p:cNvSpPr>
          <p:nvPr/>
        </p:nvSpPr>
        <p:spPr>
          <a:xfrm>
            <a:off x="747432" y="4175926"/>
            <a:ext cx="1247871" cy="561315"/>
          </a:xfrm>
          <a:prstGeom prst="rect">
            <a:avLst/>
          </a:prstGeom>
          <a:blipFill>
            <a:blip r:embed="rId3"/>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500" dirty="0">
                <a:solidFill>
                  <a:srgbClr val="3B3838"/>
                </a:solidFill>
                <a:latin typeface="Signika"/>
              </a:rPr>
              <a:t>Smooth </a:t>
            </a:r>
          </a:p>
        </p:txBody>
      </p:sp>
      <p:sp>
        <p:nvSpPr>
          <p:cNvPr id="16" name="Title 1">
            <a:extLst>
              <a:ext uri="{FF2B5EF4-FFF2-40B4-BE49-F238E27FC236}">
                <a16:creationId xmlns:a16="http://schemas.microsoft.com/office/drawing/2014/main" id="{710D1D6D-BB88-4A80-A1BF-B01436FCBB05}"/>
              </a:ext>
            </a:extLst>
          </p:cNvPr>
          <p:cNvSpPr txBox="1">
            <a:spLocks/>
          </p:cNvSpPr>
          <p:nvPr/>
        </p:nvSpPr>
        <p:spPr>
          <a:xfrm>
            <a:off x="4735674" y="4175925"/>
            <a:ext cx="1213489" cy="561316"/>
          </a:xfrm>
          <a:prstGeom prst="rect">
            <a:avLst/>
          </a:prstGeom>
          <a:blipFill>
            <a:blip r:embed="rId4"/>
            <a:tile tx="0" ty="0" sx="100000" sy="100000" flip="none" algn="tl"/>
          </a:blip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500" dirty="0">
                <a:solidFill>
                  <a:srgbClr val="3B3838"/>
                </a:solidFill>
                <a:latin typeface="Signika"/>
              </a:rPr>
              <a:t>Rough </a:t>
            </a:r>
          </a:p>
        </p:txBody>
      </p:sp>
      <p:pic>
        <p:nvPicPr>
          <p:cNvPr id="2050" name="Picture 2" descr="Inspired by nature: Raw Materials">
            <a:extLst>
              <a:ext uri="{FF2B5EF4-FFF2-40B4-BE49-F238E27FC236}">
                <a16:creationId xmlns:a16="http://schemas.microsoft.com/office/drawing/2014/main" id="{674631D9-626A-40D6-8855-72CFE07EA1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 t="7928" r="326" b="30650"/>
          <a:stretch/>
        </p:blipFill>
        <p:spPr bwMode="auto">
          <a:xfrm>
            <a:off x="4735674" y="1543538"/>
            <a:ext cx="3023005" cy="2329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16D0EA5-F566-47E7-98FD-6F8F7E864C60}"/>
              </a:ext>
            </a:extLst>
          </p:cNvPr>
          <p:cNvPicPr>
            <a:picLocks noChangeAspect="1"/>
          </p:cNvPicPr>
          <p:nvPr/>
        </p:nvPicPr>
        <p:blipFill>
          <a:blip r:embed="rId6"/>
          <a:stretch>
            <a:fillRect/>
          </a:stretch>
        </p:blipFill>
        <p:spPr>
          <a:xfrm>
            <a:off x="747432" y="1543538"/>
            <a:ext cx="2797666" cy="2330542"/>
          </a:xfrm>
          <a:prstGeom prst="rect">
            <a:avLst/>
          </a:prstGeom>
        </p:spPr>
      </p:pic>
      <p:pic>
        <p:nvPicPr>
          <p:cNvPr id="18" name="Picture 17">
            <a:extLst>
              <a:ext uri="{FF2B5EF4-FFF2-40B4-BE49-F238E27FC236}">
                <a16:creationId xmlns:a16="http://schemas.microsoft.com/office/drawing/2014/main" id="{D6E4A9F3-55A0-46EE-8C5C-F6FF7CF4CC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7332" y="1015671"/>
            <a:ext cx="2548868" cy="4783799"/>
          </a:xfrm>
          <a:prstGeom prst="rect">
            <a:avLst/>
          </a:prstGeom>
        </p:spPr>
      </p:pic>
      <p:sp>
        <p:nvSpPr>
          <p:cNvPr id="4" name="Slide Number Placeholder 3">
            <a:extLst>
              <a:ext uri="{FF2B5EF4-FFF2-40B4-BE49-F238E27FC236}">
                <a16:creationId xmlns:a16="http://schemas.microsoft.com/office/drawing/2014/main" id="{EE39674C-9510-4D40-8A44-B8929D56ABD8}"/>
              </a:ext>
            </a:extLst>
          </p:cNvPr>
          <p:cNvSpPr>
            <a:spLocks noGrp="1"/>
          </p:cNvSpPr>
          <p:nvPr>
            <p:ph type="sldNum" sz="quarter" idx="12"/>
          </p:nvPr>
        </p:nvSpPr>
        <p:spPr/>
        <p:txBody>
          <a:bodyPr/>
          <a:lstStyle/>
          <a:p>
            <a:fld id="{5D904C11-C234-4E1C-ACC3-B9D0B57A84CF}" type="slidenum">
              <a:rPr lang="en-US" b="0" smtClean="0">
                <a:latin typeface="Signika"/>
              </a:rPr>
              <a:t>11</a:t>
            </a:fld>
            <a:endParaRPr lang="en-US" b="0" dirty="0">
              <a:latin typeface="Signika"/>
            </a:endParaRPr>
          </a:p>
        </p:txBody>
      </p:sp>
      <p:sp>
        <p:nvSpPr>
          <p:cNvPr id="10" name="Rounded Rectangle 9">
            <a:extLst>
              <a:ext uri="{FF2B5EF4-FFF2-40B4-BE49-F238E27FC236}">
                <a16:creationId xmlns:a16="http://schemas.microsoft.com/office/drawing/2014/main" id="{EFEE307B-F691-4367-AD7E-4ADBD81AF7A6}"/>
              </a:ext>
            </a:extLst>
          </p:cNvPr>
          <p:cNvSpPr/>
          <p:nvPr/>
        </p:nvSpPr>
        <p:spPr>
          <a:xfrm>
            <a:off x="417807" y="300582"/>
            <a:ext cx="3456917"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Texture feature</a:t>
            </a:r>
            <a:endParaRPr lang="en-US" sz="3600" dirty="0">
              <a:solidFill>
                <a:schemeClr val="bg1"/>
              </a:solidFill>
              <a:latin typeface="Signika"/>
              <a:ea typeface="+mj-ea"/>
              <a:cs typeface="+mj-cs"/>
            </a:endParaRPr>
          </a:p>
        </p:txBody>
      </p:sp>
      <p:sp>
        <p:nvSpPr>
          <p:cNvPr id="3" name="Rectangle 2"/>
          <p:cNvSpPr/>
          <p:nvPr/>
        </p:nvSpPr>
        <p:spPr>
          <a:xfrm>
            <a:off x="701823" y="5039087"/>
            <a:ext cx="6918840" cy="646331"/>
          </a:xfrm>
          <a:prstGeom prst="rect">
            <a:avLst/>
          </a:prstGeom>
        </p:spPr>
        <p:txBody>
          <a:bodyPr wrap="square">
            <a:spAutoFit/>
          </a:bodyPr>
          <a:lstStyle/>
          <a:p>
            <a:r>
              <a:rPr lang="en-GB" dirty="0">
                <a:solidFill>
                  <a:srgbClr val="3B3838"/>
                </a:solidFill>
                <a:latin typeface="Signika"/>
              </a:rPr>
              <a:t>Image texture gives us information about the spatial arrangement of colour or intensities in an image or selected region of an image</a:t>
            </a:r>
            <a:endParaRPr lang="en-US" dirty="0">
              <a:solidFill>
                <a:srgbClr val="3B3838"/>
              </a:solidFill>
              <a:latin typeface="Signika"/>
            </a:endParaRPr>
          </a:p>
        </p:txBody>
      </p:sp>
    </p:spTree>
    <p:extLst>
      <p:ext uri="{BB962C8B-B14F-4D97-AF65-F5344CB8AC3E}">
        <p14:creationId xmlns:p14="http://schemas.microsoft.com/office/powerpoint/2010/main" val="21760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B772A0-EFAD-4369-8B29-1E55DB6F8280}"/>
              </a:ext>
            </a:extLst>
          </p:cNvPr>
          <p:cNvSpPr txBox="1">
            <a:spLocks/>
          </p:cNvSpPr>
          <p:nvPr/>
        </p:nvSpPr>
        <p:spPr>
          <a:xfrm>
            <a:off x="3264942" y="1781496"/>
            <a:ext cx="1247871" cy="561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800" dirty="0">
                <a:solidFill>
                  <a:srgbClr val="3B3838"/>
                </a:solidFill>
                <a:latin typeface="Signika"/>
              </a:rPr>
              <a:t>Point </a:t>
            </a:r>
          </a:p>
        </p:txBody>
      </p:sp>
      <p:sp>
        <p:nvSpPr>
          <p:cNvPr id="7" name="Title 1">
            <a:extLst>
              <a:ext uri="{FF2B5EF4-FFF2-40B4-BE49-F238E27FC236}">
                <a16:creationId xmlns:a16="http://schemas.microsoft.com/office/drawing/2014/main" id="{04EC9DE0-2937-417E-BEAD-9A9AE690B42B}"/>
              </a:ext>
            </a:extLst>
          </p:cNvPr>
          <p:cNvSpPr txBox="1">
            <a:spLocks/>
          </p:cNvSpPr>
          <p:nvPr/>
        </p:nvSpPr>
        <p:spPr>
          <a:xfrm>
            <a:off x="5059781" y="1781496"/>
            <a:ext cx="1302569" cy="561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800" dirty="0">
                <a:solidFill>
                  <a:srgbClr val="3B3838"/>
                </a:solidFill>
                <a:latin typeface="Signika"/>
              </a:rPr>
              <a:t>Edge</a:t>
            </a:r>
          </a:p>
        </p:txBody>
      </p:sp>
      <p:sp>
        <p:nvSpPr>
          <p:cNvPr id="8" name="Title 1">
            <a:extLst>
              <a:ext uri="{FF2B5EF4-FFF2-40B4-BE49-F238E27FC236}">
                <a16:creationId xmlns:a16="http://schemas.microsoft.com/office/drawing/2014/main" id="{843297D4-E26F-48BC-A1FD-62AA0115B7A9}"/>
              </a:ext>
            </a:extLst>
          </p:cNvPr>
          <p:cNvSpPr txBox="1">
            <a:spLocks/>
          </p:cNvSpPr>
          <p:nvPr/>
        </p:nvSpPr>
        <p:spPr>
          <a:xfrm>
            <a:off x="6763443" y="1781496"/>
            <a:ext cx="1599804" cy="561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800" dirty="0">
                <a:solidFill>
                  <a:srgbClr val="3B3838"/>
                </a:solidFill>
                <a:latin typeface="Signika"/>
              </a:rPr>
              <a:t>Region</a:t>
            </a:r>
          </a:p>
        </p:txBody>
      </p:sp>
      <p:sp>
        <p:nvSpPr>
          <p:cNvPr id="9" name="Title 1">
            <a:extLst>
              <a:ext uri="{FF2B5EF4-FFF2-40B4-BE49-F238E27FC236}">
                <a16:creationId xmlns:a16="http://schemas.microsoft.com/office/drawing/2014/main" id="{ED3ADA1E-B4F1-4A60-9829-E4462BAF5DC7}"/>
              </a:ext>
            </a:extLst>
          </p:cNvPr>
          <p:cNvSpPr txBox="1">
            <a:spLocks/>
          </p:cNvSpPr>
          <p:nvPr/>
        </p:nvSpPr>
        <p:spPr>
          <a:xfrm>
            <a:off x="495951" y="2762662"/>
            <a:ext cx="1378223" cy="6463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800" dirty="0">
                <a:solidFill>
                  <a:srgbClr val="3B3838"/>
                </a:solidFill>
                <a:latin typeface="Signika"/>
                <a:ea typeface="DFKai-SB" panose="03000509000000000000" pitchFamily="65" charset="-120"/>
                <a:cs typeface="+mn-cs"/>
              </a:rPr>
              <a:t>2.Color </a:t>
            </a:r>
          </a:p>
        </p:txBody>
      </p:sp>
      <p:sp>
        <p:nvSpPr>
          <p:cNvPr id="10" name="Title 1">
            <a:extLst>
              <a:ext uri="{FF2B5EF4-FFF2-40B4-BE49-F238E27FC236}">
                <a16:creationId xmlns:a16="http://schemas.microsoft.com/office/drawing/2014/main" id="{422A9CB9-65B7-437C-9B0C-5C5A492BEFEC}"/>
              </a:ext>
            </a:extLst>
          </p:cNvPr>
          <p:cNvSpPr txBox="1">
            <a:spLocks/>
          </p:cNvSpPr>
          <p:nvPr/>
        </p:nvSpPr>
        <p:spPr>
          <a:xfrm>
            <a:off x="3264943" y="2877375"/>
            <a:ext cx="1247871" cy="561315"/>
          </a:xfrm>
          <a:prstGeom prst="rect">
            <a:avLst/>
          </a:prstGeom>
          <a:solidFill>
            <a:srgbClr val="FFFF00"/>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Signika"/>
              </a:rPr>
              <a:t>Yellow </a:t>
            </a:r>
          </a:p>
        </p:txBody>
      </p:sp>
      <p:sp>
        <p:nvSpPr>
          <p:cNvPr id="11" name="Title 1">
            <a:extLst>
              <a:ext uri="{FF2B5EF4-FFF2-40B4-BE49-F238E27FC236}">
                <a16:creationId xmlns:a16="http://schemas.microsoft.com/office/drawing/2014/main" id="{43BFEA9B-1701-4DC1-8B93-792987231A73}"/>
              </a:ext>
            </a:extLst>
          </p:cNvPr>
          <p:cNvSpPr txBox="1">
            <a:spLocks/>
          </p:cNvSpPr>
          <p:nvPr/>
        </p:nvSpPr>
        <p:spPr>
          <a:xfrm>
            <a:off x="5004704" y="2877375"/>
            <a:ext cx="1231789" cy="561315"/>
          </a:xfrm>
          <a:prstGeom prst="rect">
            <a:avLst/>
          </a:prstGeom>
          <a:solidFill>
            <a:srgbClr val="FF0000"/>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Signika"/>
              </a:rPr>
              <a:t>Red </a:t>
            </a:r>
          </a:p>
        </p:txBody>
      </p:sp>
      <p:sp>
        <p:nvSpPr>
          <p:cNvPr id="12" name="Title 1">
            <a:extLst>
              <a:ext uri="{FF2B5EF4-FFF2-40B4-BE49-F238E27FC236}">
                <a16:creationId xmlns:a16="http://schemas.microsoft.com/office/drawing/2014/main" id="{7515946D-2478-4FDF-A166-DFDB4AC237C5}"/>
              </a:ext>
            </a:extLst>
          </p:cNvPr>
          <p:cNvSpPr txBox="1">
            <a:spLocks/>
          </p:cNvSpPr>
          <p:nvPr/>
        </p:nvSpPr>
        <p:spPr>
          <a:xfrm>
            <a:off x="6840834" y="2877375"/>
            <a:ext cx="1247871" cy="561315"/>
          </a:xfrm>
          <a:prstGeom prst="rect">
            <a:avLst/>
          </a:prstGeom>
          <a:solidFill>
            <a:srgbClr val="00B050"/>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Signika"/>
              </a:rPr>
              <a:t>Green </a:t>
            </a:r>
          </a:p>
        </p:txBody>
      </p:sp>
      <p:sp>
        <p:nvSpPr>
          <p:cNvPr id="13" name="Title 1">
            <a:extLst>
              <a:ext uri="{FF2B5EF4-FFF2-40B4-BE49-F238E27FC236}">
                <a16:creationId xmlns:a16="http://schemas.microsoft.com/office/drawing/2014/main" id="{1A6DCE5C-56BC-48E9-8C52-2895D24BA21D}"/>
              </a:ext>
            </a:extLst>
          </p:cNvPr>
          <p:cNvSpPr txBox="1">
            <a:spLocks/>
          </p:cNvSpPr>
          <p:nvPr/>
        </p:nvSpPr>
        <p:spPr>
          <a:xfrm>
            <a:off x="8553688" y="2877375"/>
            <a:ext cx="1163070" cy="561315"/>
          </a:xfrm>
          <a:prstGeom prst="rect">
            <a:avLst/>
          </a:prstGeom>
          <a:solidFill>
            <a:srgbClr val="0000FF"/>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solidFill>
                  <a:schemeClr val="bg1"/>
                </a:solidFill>
                <a:latin typeface="Signika"/>
              </a:rPr>
              <a:t>Blue</a:t>
            </a:r>
            <a:r>
              <a:rPr lang="en-US" altLang="zh-CN" sz="2800" dirty="0">
                <a:latin typeface="Signika"/>
              </a:rPr>
              <a:t> </a:t>
            </a:r>
          </a:p>
        </p:txBody>
      </p:sp>
      <p:sp>
        <p:nvSpPr>
          <p:cNvPr id="14" name="Title 1">
            <a:extLst>
              <a:ext uri="{FF2B5EF4-FFF2-40B4-BE49-F238E27FC236}">
                <a16:creationId xmlns:a16="http://schemas.microsoft.com/office/drawing/2014/main" id="{1C2A206B-8DF4-4AB8-869F-FDE485217603}"/>
              </a:ext>
            </a:extLst>
          </p:cNvPr>
          <p:cNvSpPr txBox="1">
            <a:spLocks/>
          </p:cNvSpPr>
          <p:nvPr/>
        </p:nvSpPr>
        <p:spPr>
          <a:xfrm>
            <a:off x="495950" y="5192246"/>
            <a:ext cx="2068155" cy="4896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altLang="zh-CN" sz="2800" dirty="0">
                <a:solidFill>
                  <a:srgbClr val="3B3838"/>
                </a:solidFill>
                <a:latin typeface="Signika"/>
              </a:rPr>
              <a:t>4.Texture </a:t>
            </a:r>
            <a:endParaRPr lang="en-US" altLang="zh-CN" sz="3600" dirty="0">
              <a:solidFill>
                <a:srgbClr val="3B3838"/>
              </a:solidFill>
              <a:latin typeface="Signika"/>
            </a:endParaRPr>
          </a:p>
        </p:txBody>
      </p:sp>
      <p:sp>
        <p:nvSpPr>
          <p:cNvPr id="15" name="Title 1">
            <a:extLst>
              <a:ext uri="{FF2B5EF4-FFF2-40B4-BE49-F238E27FC236}">
                <a16:creationId xmlns:a16="http://schemas.microsoft.com/office/drawing/2014/main" id="{2CB3D67F-7B3D-42C2-9BCE-87870349D4A8}"/>
              </a:ext>
            </a:extLst>
          </p:cNvPr>
          <p:cNvSpPr txBox="1">
            <a:spLocks/>
          </p:cNvSpPr>
          <p:nvPr/>
        </p:nvSpPr>
        <p:spPr>
          <a:xfrm>
            <a:off x="3214867" y="5207202"/>
            <a:ext cx="1247871" cy="489643"/>
          </a:xfrm>
          <a:prstGeom prst="rect">
            <a:avLst/>
          </a:prstGeom>
          <a:blipFill>
            <a:blip r:embed="rId3"/>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solidFill>
                  <a:srgbClr val="3B3838"/>
                </a:solidFill>
                <a:latin typeface="Signika"/>
              </a:rPr>
              <a:t>Smooth</a:t>
            </a:r>
            <a:r>
              <a:rPr lang="en-US" altLang="zh-CN" sz="3600" b="1" dirty="0">
                <a:solidFill>
                  <a:srgbClr val="3B3838"/>
                </a:solidFill>
                <a:latin typeface="Signika"/>
              </a:rPr>
              <a:t> </a:t>
            </a:r>
          </a:p>
        </p:txBody>
      </p:sp>
      <p:sp>
        <p:nvSpPr>
          <p:cNvPr id="16" name="Title 1">
            <a:extLst>
              <a:ext uri="{FF2B5EF4-FFF2-40B4-BE49-F238E27FC236}">
                <a16:creationId xmlns:a16="http://schemas.microsoft.com/office/drawing/2014/main" id="{710D1D6D-BB88-4A80-A1BF-B01436FCBB05}"/>
              </a:ext>
            </a:extLst>
          </p:cNvPr>
          <p:cNvSpPr txBox="1">
            <a:spLocks/>
          </p:cNvSpPr>
          <p:nvPr/>
        </p:nvSpPr>
        <p:spPr>
          <a:xfrm>
            <a:off x="5113499" y="5207202"/>
            <a:ext cx="1158071" cy="489643"/>
          </a:xfrm>
          <a:prstGeom prst="rect">
            <a:avLst/>
          </a:prstGeom>
          <a:blipFill>
            <a:blip r:embed="rId4"/>
            <a:tile tx="0" ty="0" sx="100000" sy="100000" flip="none" algn="tl"/>
          </a:blipFill>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altLang="zh-CN" sz="3000" dirty="0">
                <a:solidFill>
                  <a:srgbClr val="3B3838"/>
                </a:solidFill>
                <a:latin typeface="Signika"/>
              </a:rPr>
              <a:t>Rough</a:t>
            </a:r>
            <a:r>
              <a:rPr lang="en-US" altLang="zh-CN" sz="3600" b="1" dirty="0">
                <a:solidFill>
                  <a:srgbClr val="3B3838"/>
                </a:solidFill>
                <a:latin typeface="Signika"/>
              </a:rPr>
              <a:t> </a:t>
            </a:r>
          </a:p>
        </p:txBody>
      </p:sp>
      <p:pic>
        <p:nvPicPr>
          <p:cNvPr id="2050" name="Picture 2" descr="âtriangleâçå¾çæç´¢ç»æ">
            <a:extLst>
              <a:ext uri="{FF2B5EF4-FFF2-40B4-BE49-F238E27FC236}">
                <a16:creationId xmlns:a16="http://schemas.microsoft.com/office/drawing/2014/main" id="{0B140377-6AA5-4E8E-A1A1-AF539D7AA82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630" t="14244" r="15086" b="25755"/>
          <a:stretch/>
        </p:blipFill>
        <p:spPr bwMode="auto">
          <a:xfrm>
            <a:off x="3198322" y="3939490"/>
            <a:ext cx="1032033" cy="906863"/>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DECBD200-FEE7-4C0F-B25D-C14CD9AAFD09}"/>
              </a:ext>
            </a:extLst>
          </p:cNvPr>
          <p:cNvSpPr txBox="1">
            <a:spLocks/>
          </p:cNvSpPr>
          <p:nvPr/>
        </p:nvSpPr>
        <p:spPr>
          <a:xfrm>
            <a:off x="495951" y="3948066"/>
            <a:ext cx="2216331" cy="5863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altLang="zh-CN" sz="2800" dirty="0">
                <a:solidFill>
                  <a:srgbClr val="3B3838"/>
                </a:solidFill>
                <a:latin typeface="Signika"/>
              </a:rPr>
              <a:t>3.Shape </a:t>
            </a:r>
            <a:endParaRPr lang="en-US" altLang="zh-CN" sz="3600" dirty="0">
              <a:solidFill>
                <a:srgbClr val="3B3838"/>
              </a:solidFill>
              <a:latin typeface="Signika"/>
            </a:endParaRPr>
          </a:p>
        </p:txBody>
      </p:sp>
      <p:pic>
        <p:nvPicPr>
          <p:cNvPr id="2052" name="Picture 4" descr="âRectangleâçå¾çæç´¢ç»æ">
            <a:extLst>
              <a:ext uri="{FF2B5EF4-FFF2-40B4-BE49-F238E27FC236}">
                <a16:creationId xmlns:a16="http://schemas.microsoft.com/office/drawing/2014/main" id="{268E7495-B466-4D0F-AE1C-1F43C8C8580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5174" b="15174"/>
          <a:stretch/>
        </p:blipFill>
        <p:spPr bwMode="auto">
          <a:xfrm>
            <a:off x="5059781" y="4027476"/>
            <a:ext cx="1176712" cy="8196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âcircleâçå¾çæç´¢ç»æ">
            <a:extLst>
              <a:ext uri="{FF2B5EF4-FFF2-40B4-BE49-F238E27FC236}">
                <a16:creationId xmlns:a16="http://schemas.microsoft.com/office/drawing/2014/main" id="{294839C9-BB25-4A19-BD08-A792A659B2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11514" y="3896646"/>
            <a:ext cx="1106509" cy="11065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6C5D95-FB2F-4CE6-8BF4-286A510B7654}"/>
              </a:ext>
            </a:extLst>
          </p:cNvPr>
          <p:cNvSpPr/>
          <p:nvPr/>
        </p:nvSpPr>
        <p:spPr>
          <a:xfrm>
            <a:off x="495951" y="1775118"/>
            <a:ext cx="2518554" cy="523220"/>
          </a:xfrm>
          <a:prstGeom prst="rect">
            <a:avLst/>
          </a:prstGeom>
        </p:spPr>
        <p:txBody>
          <a:bodyPr wrap="square">
            <a:spAutoFit/>
          </a:bodyPr>
          <a:lstStyle/>
          <a:p>
            <a:r>
              <a:rPr lang="en-GB" altLang="zh-CN" sz="2800" dirty="0">
                <a:solidFill>
                  <a:srgbClr val="3B3838"/>
                </a:solidFill>
                <a:latin typeface="Signika"/>
                <a:ea typeface="DFKai-SB" panose="03000509000000000000" pitchFamily="65" charset="-120"/>
              </a:rPr>
              <a:t>1.Elements</a:t>
            </a:r>
            <a:endParaRPr lang="en-US" sz="3600" dirty="0">
              <a:solidFill>
                <a:srgbClr val="3B3838"/>
              </a:solidFill>
              <a:latin typeface="Signika"/>
              <a:ea typeface="DFKai-SB" panose="03000509000000000000" pitchFamily="65" charset="-120"/>
            </a:endParaRPr>
          </a:p>
        </p:txBody>
      </p:sp>
      <p:sp>
        <p:nvSpPr>
          <p:cNvPr id="18" name="Slide Number Placeholder 17">
            <a:extLst>
              <a:ext uri="{FF2B5EF4-FFF2-40B4-BE49-F238E27FC236}">
                <a16:creationId xmlns:a16="http://schemas.microsoft.com/office/drawing/2014/main" id="{FA15EB6E-C0E9-4A3A-ACF9-DBE9FFAB4E0C}"/>
              </a:ext>
            </a:extLst>
          </p:cNvPr>
          <p:cNvSpPr>
            <a:spLocks noGrp="1"/>
          </p:cNvSpPr>
          <p:nvPr>
            <p:ph type="sldNum" sz="quarter" idx="12"/>
          </p:nvPr>
        </p:nvSpPr>
        <p:spPr/>
        <p:txBody>
          <a:bodyPr/>
          <a:lstStyle/>
          <a:p>
            <a:fld id="{5D904C11-C234-4E1C-ACC3-B9D0B57A84CF}" type="slidenum">
              <a:rPr lang="en-US" smtClean="0"/>
              <a:t>12</a:t>
            </a:fld>
            <a:endParaRPr lang="en-US" dirty="0"/>
          </a:p>
        </p:txBody>
      </p:sp>
      <p:sp>
        <p:nvSpPr>
          <p:cNvPr id="21" name="Rounded Rectangle 20">
            <a:extLst>
              <a:ext uri="{FF2B5EF4-FFF2-40B4-BE49-F238E27FC236}">
                <a16:creationId xmlns:a16="http://schemas.microsoft.com/office/drawing/2014/main" id="{EFEE307B-F691-4367-AD7E-4ADBD81AF7A6}"/>
              </a:ext>
            </a:extLst>
          </p:cNvPr>
          <p:cNvSpPr/>
          <p:nvPr/>
        </p:nvSpPr>
        <p:spPr>
          <a:xfrm>
            <a:off x="417807" y="300582"/>
            <a:ext cx="4397667"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Features in images</a:t>
            </a:r>
            <a:endParaRPr lang="en-US" sz="3600" dirty="0">
              <a:solidFill>
                <a:schemeClr val="bg1"/>
              </a:solidFill>
              <a:latin typeface="Signika"/>
              <a:ea typeface="+mj-ea"/>
              <a:cs typeface="+mj-cs"/>
            </a:endParaRPr>
          </a:p>
        </p:txBody>
      </p:sp>
    </p:spTree>
    <p:extLst>
      <p:ext uri="{BB962C8B-B14F-4D97-AF65-F5344CB8AC3E}">
        <p14:creationId xmlns:p14="http://schemas.microsoft.com/office/powerpoint/2010/main" val="126413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13504-6508-4E5C-B84B-278DF3EE48CC}"/>
              </a:ext>
            </a:extLst>
          </p:cNvPr>
          <p:cNvSpPr/>
          <p:nvPr/>
        </p:nvSpPr>
        <p:spPr>
          <a:xfrm>
            <a:off x="0" y="0"/>
            <a:ext cx="3741683"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00D9E-EF29-4EB8-BCD9-5E3567C2947F}"/>
              </a:ext>
            </a:extLst>
          </p:cNvPr>
          <p:cNvSpPr>
            <a:spLocks noGrp="1"/>
          </p:cNvSpPr>
          <p:nvPr>
            <p:ph type="ctrTitle"/>
          </p:nvPr>
        </p:nvSpPr>
        <p:spPr>
          <a:xfrm>
            <a:off x="100850" y="483476"/>
            <a:ext cx="3640833" cy="912314"/>
          </a:xfrm>
        </p:spPr>
        <p:txBody>
          <a:bodyPr>
            <a:noAutofit/>
          </a:bodyPr>
          <a:lstStyle/>
          <a:p>
            <a:r>
              <a:rPr lang="en-US" altLang="zh-CN" b="1" dirty="0">
                <a:latin typeface="Signika"/>
              </a:rPr>
              <a:t>Outline</a:t>
            </a:r>
            <a:endParaRPr lang="en-US" b="1" dirty="0">
              <a:latin typeface="Signika"/>
            </a:endParaRPr>
          </a:p>
        </p:txBody>
      </p:sp>
      <p:sp>
        <p:nvSpPr>
          <p:cNvPr id="6" name="Slide Number Placeholder 5">
            <a:extLst>
              <a:ext uri="{FF2B5EF4-FFF2-40B4-BE49-F238E27FC236}">
                <a16:creationId xmlns:a16="http://schemas.microsoft.com/office/drawing/2014/main" id="{61E68ED8-6D0E-49F4-8024-8A39157EDD2E}"/>
              </a:ext>
            </a:extLst>
          </p:cNvPr>
          <p:cNvSpPr>
            <a:spLocks noGrp="1"/>
          </p:cNvSpPr>
          <p:nvPr>
            <p:ph type="sldNum" sz="quarter" idx="12"/>
          </p:nvPr>
        </p:nvSpPr>
        <p:spPr>
          <a:xfrm>
            <a:off x="11495314" y="6377214"/>
            <a:ext cx="544286" cy="365125"/>
          </a:xfrm>
        </p:spPr>
        <p:txBody>
          <a:bodyPr/>
          <a:lstStyle/>
          <a:p>
            <a:fld id="{5D904C11-C234-4E1C-ACC3-B9D0B57A84CF}" type="slidenum">
              <a:rPr lang="en-US" b="0" smtClean="0">
                <a:latin typeface="Signika"/>
              </a:rPr>
              <a:pPr/>
              <a:t>13</a:t>
            </a:fld>
            <a:endParaRPr lang="en-US" b="0" dirty="0">
              <a:latin typeface="Signika"/>
            </a:endParaRPr>
          </a:p>
        </p:txBody>
      </p:sp>
      <p:grpSp>
        <p:nvGrpSpPr>
          <p:cNvPr id="10" name="Group 338">
            <a:extLst>
              <a:ext uri="{FF2B5EF4-FFF2-40B4-BE49-F238E27FC236}">
                <a16:creationId xmlns:a16="http://schemas.microsoft.com/office/drawing/2014/main" id="{D27D377D-2EE2-4EDA-8F61-5088FA04DF22}"/>
              </a:ext>
            </a:extLst>
          </p:cNvPr>
          <p:cNvGrpSpPr/>
          <p:nvPr/>
        </p:nvGrpSpPr>
        <p:grpSpPr>
          <a:xfrm>
            <a:off x="3979325" y="1563956"/>
            <a:ext cx="607908" cy="607908"/>
            <a:chOff x="0" y="0"/>
            <a:chExt cx="607906" cy="607906"/>
          </a:xfrm>
          <a:solidFill>
            <a:schemeClr val="bg1">
              <a:lumMod val="75000"/>
            </a:schemeClr>
          </a:solidFill>
        </p:grpSpPr>
        <p:sp>
          <p:nvSpPr>
            <p:cNvPr id="11" name="Shape 336">
              <a:extLst>
                <a:ext uri="{FF2B5EF4-FFF2-40B4-BE49-F238E27FC236}">
                  <a16:creationId xmlns:a16="http://schemas.microsoft.com/office/drawing/2014/main" id="{7B8A77B6-63E0-49C6-B798-57BC0E22548D}"/>
                </a:ext>
              </a:extLst>
            </p:cNvPr>
            <p:cNvSpPr/>
            <p:nvPr/>
          </p:nvSpPr>
          <p:spPr>
            <a:xfrm>
              <a:off x="0" y="0"/>
              <a:ext cx="607907" cy="607907"/>
            </a:xfrm>
            <a:prstGeom prst="ellipse">
              <a:avLst/>
            </a:prstGeom>
            <a:grp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Signika"/>
              </a:endParaRPr>
            </a:p>
          </p:txBody>
        </p:sp>
        <p:sp>
          <p:nvSpPr>
            <p:cNvPr id="12" name="Shape 337">
              <a:extLst>
                <a:ext uri="{FF2B5EF4-FFF2-40B4-BE49-F238E27FC236}">
                  <a16:creationId xmlns:a16="http://schemas.microsoft.com/office/drawing/2014/main" id="{09569CF6-5314-41ED-B4CF-404AE3FA1881}"/>
                </a:ext>
              </a:extLst>
            </p:cNvPr>
            <p:cNvSpPr/>
            <p:nvPr/>
          </p:nvSpPr>
          <p:spPr>
            <a:xfrm>
              <a:off x="104296" y="121467"/>
              <a:ext cx="424715" cy="355601"/>
            </a:xfrm>
            <a:prstGeom prst="rect">
              <a:avLst/>
            </a:prstGeom>
            <a:grp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dirty="0">
                  <a:latin typeface="Signika"/>
                </a:rPr>
                <a:t>01</a:t>
              </a:r>
            </a:p>
          </p:txBody>
        </p:sp>
      </p:grpSp>
      <p:grpSp>
        <p:nvGrpSpPr>
          <p:cNvPr id="13" name="Group 343">
            <a:extLst>
              <a:ext uri="{FF2B5EF4-FFF2-40B4-BE49-F238E27FC236}">
                <a16:creationId xmlns:a16="http://schemas.microsoft.com/office/drawing/2014/main" id="{DA9A6798-9E76-4184-8502-54BABDDA46F1}"/>
              </a:ext>
            </a:extLst>
          </p:cNvPr>
          <p:cNvGrpSpPr/>
          <p:nvPr/>
        </p:nvGrpSpPr>
        <p:grpSpPr>
          <a:xfrm>
            <a:off x="3979325" y="2565110"/>
            <a:ext cx="607909" cy="607909"/>
            <a:chOff x="0" y="0"/>
            <a:chExt cx="607907" cy="607907"/>
          </a:xfrm>
          <a:solidFill>
            <a:schemeClr val="bg2">
              <a:lumMod val="25000"/>
            </a:schemeClr>
          </a:solidFill>
        </p:grpSpPr>
        <p:sp>
          <p:nvSpPr>
            <p:cNvPr id="14" name="Shape 341">
              <a:extLst>
                <a:ext uri="{FF2B5EF4-FFF2-40B4-BE49-F238E27FC236}">
                  <a16:creationId xmlns:a16="http://schemas.microsoft.com/office/drawing/2014/main" id="{01165735-F89C-4538-ACD2-7B804D2A7F68}"/>
                </a:ext>
              </a:extLst>
            </p:cNvPr>
            <p:cNvSpPr/>
            <p:nvPr/>
          </p:nvSpPr>
          <p:spPr>
            <a:xfrm>
              <a:off x="0" y="0"/>
              <a:ext cx="607907" cy="607907"/>
            </a:xfrm>
            <a:prstGeom prst="ellipse">
              <a:avLst/>
            </a:prstGeom>
            <a:grp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Signika"/>
              </a:endParaRPr>
            </a:p>
          </p:txBody>
        </p:sp>
        <p:sp>
          <p:nvSpPr>
            <p:cNvPr id="15" name="Shape 342">
              <a:extLst>
                <a:ext uri="{FF2B5EF4-FFF2-40B4-BE49-F238E27FC236}">
                  <a16:creationId xmlns:a16="http://schemas.microsoft.com/office/drawing/2014/main" id="{1386A7ED-5D7A-4D10-B34D-2D36232988F8}"/>
                </a:ext>
              </a:extLst>
            </p:cNvPr>
            <p:cNvSpPr/>
            <p:nvPr/>
          </p:nvSpPr>
          <p:spPr>
            <a:xfrm>
              <a:off x="103775" y="122296"/>
              <a:ext cx="425757" cy="353942"/>
            </a:xfrm>
            <a:prstGeom prst="rect">
              <a:avLst/>
            </a:prstGeom>
            <a:grp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a:latin typeface="Signika"/>
                </a:rPr>
                <a:t>02</a:t>
              </a:r>
            </a:p>
          </p:txBody>
        </p:sp>
      </p:grpSp>
      <p:sp>
        <p:nvSpPr>
          <p:cNvPr id="33" name="Title 1">
            <a:extLst>
              <a:ext uri="{FF2B5EF4-FFF2-40B4-BE49-F238E27FC236}">
                <a16:creationId xmlns:a16="http://schemas.microsoft.com/office/drawing/2014/main" id="{B3EA5433-0549-4656-896E-6C3C23C4A633}"/>
              </a:ext>
            </a:extLst>
          </p:cNvPr>
          <p:cNvSpPr txBox="1">
            <a:spLocks/>
          </p:cNvSpPr>
          <p:nvPr/>
        </p:nvSpPr>
        <p:spPr>
          <a:xfrm>
            <a:off x="4771757" y="1328462"/>
            <a:ext cx="6576347" cy="10695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altLang="zh-CN" sz="3600" dirty="0">
                <a:solidFill>
                  <a:schemeClr val="bg1">
                    <a:lumMod val="75000"/>
                  </a:schemeClr>
                </a:solidFill>
                <a:latin typeface="Signika"/>
              </a:rPr>
              <a:t>What are</a:t>
            </a:r>
            <a:r>
              <a:rPr lang="zh-CN" altLang="en-US" sz="3600" dirty="0">
                <a:solidFill>
                  <a:schemeClr val="bg1">
                    <a:lumMod val="75000"/>
                  </a:schemeClr>
                </a:solidFill>
                <a:latin typeface="Signika"/>
              </a:rPr>
              <a:t> </a:t>
            </a:r>
            <a:r>
              <a:rPr lang="en-US" altLang="zh-CN" sz="4000" b="1" dirty="0">
                <a:solidFill>
                  <a:schemeClr val="bg1">
                    <a:lumMod val="75000"/>
                  </a:schemeClr>
                </a:solidFill>
                <a:latin typeface="Signika"/>
                <a:ea typeface="Batang" panose="02030600000101010101" pitchFamily="18" charset="-127"/>
              </a:rPr>
              <a:t>features</a:t>
            </a:r>
            <a:r>
              <a:rPr lang="zh-CN" altLang="en-US" sz="3600" dirty="0">
                <a:solidFill>
                  <a:schemeClr val="bg1">
                    <a:lumMod val="75000"/>
                  </a:schemeClr>
                </a:solidFill>
                <a:latin typeface="Signika"/>
              </a:rPr>
              <a:t> </a:t>
            </a:r>
            <a:r>
              <a:rPr lang="en-US" altLang="zh-CN" sz="3600" dirty="0">
                <a:solidFill>
                  <a:schemeClr val="bg1">
                    <a:lumMod val="75000"/>
                  </a:schemeClr>
                </a:solidFill>
                <a:latin typeface="Signika"/>
              </a:rPr>
              <a:t>in</a:t>
            </a:r>
            <a:r>
              <a:rPr lang="zh-CN" altLang="en-US" sz="3600" dirty="0">
                <a:solidFill>
                  <a:schemeClr val="bg1">
                    <a:lumMod val="75000"/>
                  </a:schemeClr>
                </a:solidFill>
                <a:latin typeface="Signika"/>
              </a:rPr>
              <a:t> </a:t>
            </a:r>
            <a:r>
              <a:rPr lang="en-US" altLang="zh-CN" sz="3600" dirty="0">
                <a:solidFill>
                  <a:schemeClr val="bg1">
                    <a:lumMod val="75000"/>
                  </a:schemeClr>
                </a:solidFill>
                <a:latin typeface="Signika"/>
              </a:rPr>
              <a:t>images?</a:t>
            </a:r>
          </a:p>
        </p:txBody>
      </p:sp>
      <p:sp>
        <p:nvSpPr>
          <p:cNvPr id="34" name="Title 1">
            <a:extLst>
              <a:ext uri="{FF2B5EF4-FFF2-40B4-BE49-F238E27FC236}">
                <a16:creationId xmlns:a16="http://schemas.microsoft.com/office/drawing/2014/main" id="{184EBAC5-33CA-4370-964C-46E4AC66FF05}"/>
              </a:ext>
            </a:extLst>
          </p:cNvPr>
          <p:cNvSpPr txBox="1">
            <a:spLocks/>
          </p:cNvSpPr>
          <p:nvPr/>
        </p:nvSpPr>
        <p:spPr>
          <a:xfrm>
            <a:off x="4824876" y="2259877"/>
            <a:ext cx="6321657" cy="10187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sz="3600" dirty="0">
                <a:latin typeface="Signika"/>
              </a:rPr>
              <a:t>What is feature </a:t>
            </a:r>
            <a:r>
              <a:rPr lang="en-US" sz="4000" b="1" dirty="0">
                <a:latin typeface="Signika"/>
                <a:ea typeface="Batang" panose="02030600000101010101" pitchFamily="18" charset="-127"/>
              </a:rPr>
              <a:t>detection</a:t>
            </a:r>
            <a:r>
              <a:rPr lang="en-US" sz="3600" dirty="0">
                <a:latin typeface="Signika"/>
              </a:rPr>
              <a:t>?</a:t>
            </a:r>
          </a:p>
        </p:txBody>
      </p:sp>
    </p:spTree>
    <p:extLst>
      <p:ext uri="{BB962C8B-B14F-4D97-AF65-F5344CB8AC3E}">
        <p14:creationId xmlns:p14="http://schemas.microsoft.com/office/powerpoint/2010/main" val="192337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EDA7DF-94F8-4032-A4E3-C879FDC45612}"/>
              </a:ext>
            </a:extLst>
          </p:cNvPr>
          <p:cNvPicPr>
            <a:picLocks noChangeAspect="1"/>
          </p:cNvPicPr>
          <p:nvPr/>
        </p:nvPicPr>
        <p:blipFill>
          <a:blip r:embed="rId3"/>
          <a:stretch>
            <a:fillRect/>
          </a:stretch>
        </p:blipFill>
        <p:spPr>
          <a:xfrm>
            <a:off x="656421" y="1948989"/>
            <a:ext cx="9700597" cy="4147457"/>
          </a:xfrm>
          <a:prstGeom prst="rect">
            <a:avLst/>
          </a:prstGeom>
        </p:spPr>
      </p:pic>
      <p:sp>
        <p:nvSpPr>
          <p:cNvPr id="4" name="Slide Number Placeholder 3">
            <a:extLst>
              <a:ext uri="{FF2B5EF4-FFF2-40B4-BE49-F238E27FC236}">
                <a16:creationId xmlns:a16="http://schemas.microsoft.com/office/drawing/2014/main" id="{1773AA31-B86A-4BCC-BCEB-F2E274503412}"/>
              </a:ext>
            </a:extLst>
          </p:cNvPr>
          <p:cNvSpPr>
            <a:spLocks noGrp="1"/>
          </p:cNvSpPr>
          <p:nvPr>
            <p:ph type="sldNum" sz="quarter" idx="12"/>
          </p:nvPr>
        </p:nvSpPr>
        <p:spPr/>
        <p:txBody>
          <a:bodyPr/>
          <a:lstStyle/>
          <a:p>
            <a:fld id="{5D904C11-C234-4E1C-ACC3-B9D0B57A84CF}" type="slidenum">
              <a:rPr lang="en-US" b="0" smtClean="0">
                <a:latin typeface="Signika"/>
              </a:rPr>
              <a:t>14</a:t>
            </a:fld>
            <a:endParaRPr lang="en-US" b="0" dirty="0">
              <a:latin typeface="Signika"/>
            </a:endParaRPr>
          </a:p>
        </p:txBody>
      </p:sp>
      <p:sp>
        <p:nvSpPr>
          <p:cNvPr id="6" name="Rounded Rectangle 5">
            <a:extLst>
              <a:ext uri="{FF2B5EF4-FFF2-40B4-BE49-F238E27FC236}">
                <a16:creationId xmlns:a16="http://schemas.microsoft.com/office/drawing/2014/main" id="{EFEE307B-F691-4367-AD7E-4ADBD81AF7A6}"/>
              </a:ext>
            </a:extLst>
          </p:cNvPr>
          <p:cNvSpPr/>
          <p:nvPr/>
        </p:nvSpPr>
        <p:spPr>
          <a:xfrm>
            <a:off x="417805" y="300582"/>
            <a:ext cx="601347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Points </a:t>
            </a:r>
            <a:r>
              <a:rPr lang="en-US" altLang="zh-CN" sz="3600" dirty="0">
                <a:solidFill>
                  <a:schemeClr val="bg1"/>
                </a:solidFill>
                <a:latin typeface="Signika"/>
                <a:ea typeface="+mj-ea"/>
                <a:cs typeface="+mj-cs"/>
              </a:rPr>
              <a:t>detection</a:t>
            </a:r>
            <a:r>
              <a:rPr lang="en-GB" altLang="zh-CN" sz="3600" dirty="0">
                <a:solidFill>
                  <a:schemeClr val="bg1"/>
                </a:solidFill>
                <a:latin typeface="Signika"/>
                <a:ea typeface="+mj-ea"/>
                <a:cs typeface="+mj-cs"/>
              </a:rPr>
              <a:t>: Harris corner</a:t>
            </a:r>
          </a:p>
        </p:txBody>
      </p:sp>
    </p:spTree>
    <p:extLst>
      <p:ext uri="{BB962C8B-B14F-4D97-AF65-F5344CB8AC3E}">
        <p14:creationId xmlns:p14="http://schemas.microsoft.com/office/powerpoint/2010/main" val="3459350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6F0577-7148-4B3C-B8BC-000534B10703}"/>
              </a:ext>
            </a:extLst>
          </p:cNvPr>
          <p:cNvPicPr>
            <a:picLocks noChangeAspect="1"/>
          </p:cNvPicPr>
          <p:nvPr/>
        </p:nvPicPr>
        <p:blipFill>
          <a:blip r:embed="rId3"/>
          <a:stretch>
            <a:fillRect/>
          </a:stretch>
        </p:blipFill>
        <p:spPr>
          <a:xfrm>
            <a:off x="840021" y="1272720"/>
            <a:ext cx="6083293" cy="2153149"/>
          </a:xfrm>
          <a:prstGeom prst="rect">
            <a:avLst/>
          </a:prstGeom>
        </p:spPr>
      </p:pic>
      <p:pic>
        <p:nvPicPr>
          <p:cNvPr id="7" name="Picture 6">
            <a:extLst>
              <a:ext uri="{FF2B5EF4-FFF2-40B4-BE49-F238E27FC236}">
                <a16:creationId xmlns:a16="http://schemas.microsoft.com/office/drawing/2014/main" id="{9D02C92E-402A-4816-A96F-0DF30A945F27}"/>
              </a:ext>
            </a:extLst>
          </p:cNvPr>
          <p:cNvPicPr>
            <a:picLocks noChangeAspect="1"/>
          </p:cNvPicPr>
          <p:nvPr/>
        </p:nvPicPr>
        <p:blipFill>
          <a:blip r:embed="rId4"/>
          <a:stretch>
            <a:fillRect/>
          </a:stretch>
        </p:blipFill>
        <p:spPr>
          <a:xfrm>
            <a:off x="840021" y="3682918"/>
            <a:ext cx="6676146" cy="3175081"/>
          </a:xfrm>
          <a:prstGeom prst="rect">
            <a:avLst/>
          </a:prstGeom>
        </p:spPr>
      </p:pic>
      <p:sp>
        <p:nvSpPr>
          <p:cNvPr id="4" name="Slide Number Placeholder 3">
            <a:extLst>
              <a:ext uri="{FF2B5EF4-FFF2-40B4-BE49-F238E27FC236}">
                <a16:creationId xmlns:a16="http://schemas.microsoft.com/office/drawing/2014/main" id="{2D20B4EC-807F-456B-8D5B-949ABF1FACBD}"/>
              </a:ext>
            </a:extLst>
          </p:cNvPr>
          <p:cNvSpPr>
            <a:spLocks noGrp="1"/>
          </p:cNvSpPr>
          <p:nvPr>
            <p:ph type="sldNum" sz="quarter" idx="12"/>
          </p:nvPr>
        </p:nvSpPr>
        <p:spPr/>
        <p:txBody>
          <a:bodyPr/>
          <a:lstStyle/>
          <a:p>
            <a:fld id="{5D904C11-C234-4E1C-ACC3-B9D0B57A84CF}" type="slidenum">
              <a:rPr lang="en-US" b="0" smtClean="0">
                <a:latin typeface="Signika"/>
              </a:rPr>
              <a:t>15</a:t>
            </a:fld>
            <a:endParaRPr lang="en-US" b="0" dirty="0">
              <a:latin typeface="Signika"/>
            </a:endParaRPr>
          </a:p>
        </p:txBody>
      </p:sp>
      <p:sp>
        <p:nvSpPr>
          <p:cNvPr id="6" name="Rounded Rectangle 5">
            <a:extLst>
              <a:ext uri="{FF2B5EF4-FFF2-40B4-BE49-F238E27FC236}">
                <a16:creationId xmlns:a16="http://schemas.microsoft.com/office/drawing/2014/main" id="{EFEE307B-F691-4367-AD7E-4ADBD81AF7A6}"/>
              </a:ext>
            </a:extLst>
          </p:cNvPr>
          <p:cNvSpPr/>
          <p:nvPr/>
        </p:nvSpPr>
        <p:spPr>
          <a:xfrm>
            <a:off x="417805" y="300582"/>
            <a:ext cx="739523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Points detection: Harris corner (Cont.)</a:t>
            </a:r>
          </a:p>
        </p:txBody>
      </p:sp>
    </p:spTree>
    <p:extLst>
      <p:ext uri="{BB962C8B-B14F-4D97-AF65-F5344CB8AC3E}">
        <p14:creationId xmlns:p14="http://schemas.microsoft.com/office/powerpoint/2010/main" val="681090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97A0F-2900-4D80-8E5F-2F58D9E12AFD}"/>
              </a:ext>
            </a:extLst>
          </p:cNvPr>
          <p:cNvPicPr>
            <a:picLocks noChangeAspect="1"/>
          </p:cNvPicPr>
          <p:nvPr/>
        </p:nvPicPr>
        <p:blipFill>
          <a:blip r:embed="rId3"/>
          <a:stretch>
            <a:fillRect/>
          </a:stretch>
        </p:blipFill>
        <p:spPr>
          <a:xfrm>
            <a:off x="3175701" y="1370050"/>
            <a:ext cx="8221439" cy="5007164"/>
          </a:xfrm>
          <a:prstGeom prst="rect">
            <a:avLst/>
          </a:prstGeom>
        </p:spPr>
      </p:pic>
      <p:sp>
        <p:nvSpPr>
          <p:cNvPr id="6" name="Rectangle 5">
            <a:extLst>
              <a:ext uri="{FF2B5EF4-FFF2-40B4-BE49-F238E27FC236}">
                <a16:creationId xmlns:a16="http://schemas.microsoft.com/office/drawing/2014/main" id="{BE0096DE-B8CD-4D91-B0BC-D893BCAA7B01}"/>
              </a:ext>
            </a:extLst>
          </p:cNvPr>
          <p:cNvSpPr/>
          <p:nvPr/>
        </p:nvSpPr>
        <p:spPr>
          <a:xfrm>
            <a:off x="679062" y="2632472"/>
            <a:ext cx="3129437" cy="646331"/>
          </a:xfrm>
          <a:prstGeom prst="rect">
            <a:avLst/>
          </a:prstGeom>
        </p:spPr>
        <p:txBody>
          <a:bodyPr wrap="square">
            <a:spAutoFit/>
          </a:bodyPr>
          <a:lstStyle/>
          <a:p>
            <a:r>
              <a:rPr lang="en-US" dirty="0">
                <a:solidFill>
                  <a:srgbClr val="3B3838"/>
                </a:solidFill>
                <a:latin typeface="Signika"/>
              </a:rPr>
              <a:t>Orneriness function </a:t>
            </a:r>
          </a:p>
          <a:p>
            <a:r>
              <a:rPr lang="en-US" dirty="0">
                <a:solidFill>
                  <a:srgbClr val="3B3838"/>
                </a:solidFill>
                <a:latin typeface="Signika"/>
              </a:rPr>
              <a:t>two strong eigenvalues</a:t>
            </a:r>
          </a:p>
        </p:txBody>
      </p:sp>
      <p:pic>
        <p:nvPicPr>
          <p:cNvPr id="8" name="Picture 7">
            <a:extLst>
              <a:ext uri="{FF2B5EF4-FFF2-40B4-BE49-F238E27FC236}">
                <a16:creationId xmlns:a16="http://schemas.microsoft.com/office/drawing/2014/main" id="{975CD348-BACE-4633-A10A-257A46ECD9BF}"/>
              </a:ext>
            </a:extLst>
          </p:cNvPr>
          <p:cNvPicPr>
            <a:picLocks noChangeAspect="1"/>
          </p:cNvPicPr>
          <p:nvPr/>
        </p:nvPicPr>
        <p:blipFill>
          <a:blip r:embed="rId4"/>
          <a:stretch>
            <a:fillRect/>
          </a:stretch>
        </p:blipFill>
        <p:spPr>
          <a:xfrm>
            <a:off x="679062" y="3359189"/>
            <a:ext cx="2257143" cy="419048"/>
          </a:xfrm>
          <a:prstGeom prst="rect">
            <a:avLst/>
          </a:prstGeom>
        </p:spPr>
      </p:pic>
      <p:sp>
        <p:nvSpPr>
          <p:cNvPr id="3" name="Slide Number Placeholder 2">
            <a:extLst>
              <a:ext uri="{FF2B5EF4-FFF2-40B4-BE49-F238E27FC236}">
                <a16:creationId xmlns:a16="http://schemas.microsoft.com/office/drawing/2014/main" id="{AC14927A-E80F-4E6C-A6E0-DEF92C51FD7B}"/>
              </a:ext>
            </a:extLst>
          </p:cNvPr>
          <p:cNvSpPr>
            <a:spLocks noGrp="1"/>
          </p:cNvSpPr>
          <p:nvPr>
            <p:ph type="sldNum" sz="quarter" idx="12"/>
          </p:nvPr>
        </p:nvSpPr>
        <p:spPr/>
        <p:txBody>
          <a:bodyPr/>
          <a:lstStyle/>
          <a:p>
            <a:fld id="{5D904C11-C234-4E1C-ACC3-B9D0B57A84CF}" type="slidenum">
              <a:rPr lang="en-US" b="0" smtClean="0">
                <a:latin typeface="Signika"/>
              </a:rPr>
              <a:t>16</a:t>
            </a:fld>
            <a:endParaRPr lang="en-US" b="0" dirty="0">
              <a:latin typeface="Signika"/>
            </a:endParaRPr>
          </a:p>
        </p:txBody>
      </p:sp>
      <p:sp>
        <p:nvSpPr>
          <p:cNvPr id="7" name="Rounded Rectangle 6">
            <a:extLst>
              <a:ext uri="{FF2B5EF4-FFF2-40B4-BE49-F238E27FC236}">
                <a16:creationId xmlns:a16="http://schemas.microsoft.com/office/drawing/2014/main" id="{EFEE307B-F691-4367-AD7E-4ADBD81AF7A6}"/>
              </a:ext>
            </a:extLst>
          </p:cNvPr>
          <p:cNvSpPr/>
          <p:nvPr/>
        </p:nvSpPr>
        <p:spPr>
          <a:xfrm>
            <a:off x="417805" y="300582"/>
            <a:ext cx="736475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Points detection: Harris corner (Cont.)</a:t>
            </a:r>
          </a:p>
        </p:txBody>
      </p:sp>
    </p:spTree>
    <p:extLst>
      <p:ext uri="{BB962C8B-B14F-4D97-AF65-F5344CB8AC3E}">
        <p14:creationId xmlns:p14="http://schemas.microsoft.com/office/powerpoint/2010/main" val="1628223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B8D046-5BC1-46E1-A543-0D94E5628973}"/>
              </a:ext>
            </a:extLst>
          </p:cNvPr>
          <p:cNvPicPr>
            <a:picLocks noChangeAspect="1"/>
          </p:cNvPicPr>
          <p:nvPr/>
        </p:nvPicPr>
        <p:blipFill>
          <a:blip r:embed="rId3"/>
          <a:stretch>
            <a:fillRect/>
          </a:stretch>
        </p:blipFill>
        <p:spPr>
          <a:xfrm>
            <a:off x="417805" y="3772689"/>
            <a:ext cx="7115504" cy="1642463"/>
          </a:xfrm>
          <a:prstGeom prst="rect">
            <a:avLst/>
          </a:prstGeom>
        </p:spPr>
      </p:pic>
      <p:pic>
        <p:nvPicPr>
          <p:cNvPr id="2" name="Picture 1">
            <a:extLst>
              <a:ext uri="{FF2B5EF4-FFF2-40B4-BE49-F238E27FC236}">
                <a16:creationId xmlns:a16="http://schemas.microsoft.com/office/drawing/2014/main" id="{EE94F183-09CD-4004-A007-AAFA6CD0F144}"/>
              </a:ext>
            </a:extLst>
          </p:cNvPr>
          <p:cNvPicPr>
            <a:picLocks noChangeAspect="1"/>
          </p:cNvPicPr>
          <p:nvPr/>
        </p:nvPicPr>
        <p:blipFill>
          <a:blip r:embed="rId4"/>
          <a:stretch>
            <a:fillRect/>
          </a:stretch>
        </p:blipFill>
        <p:spPr>
          <a:xfrm>
            <a:off x="7533309" y="1491729"/>
            <a:ext cx="4623567" cy="4561919"/>
          </a:xfrm>
          <a:prstGeom prst="rect">
            <a:avLst/>
          </a:prstGeom>
        </p:spPr>
      </p:pic>
      <p:sp>
        <p:nvSpPr>
          <p:cNvPr id="3" name="Rectangle 2">
            <a:hlinkClick r:id="rId5"/>
            <a:extLst>
              <a:ext uri="{FF2B5EF4-FFF2-40B4-BE49-F238E27FC236}">
                <a16:creationId xmlns:a16="http://schemas.microsoft.com/office/drawing/2014/main" id="{FB1839A3-0714-467A-ABE0-AC726352BEFF}"/>
              </a:ext>
            </a:extLst>
          </p:cNvPr>
          <p:cNvSpPr/>
          <p:nvPr/>
        </p:nvSpPr>
        <p:spPr>
          <a:xfrm>
            <a:off x="417805" y="1496230"/>
            <a:ext cx="2222083" cy="400110"/>
          </a:xfrm>
          <a:prstGeom prst="rect">
            <a:avLst/>
          </a:prstGeom>
        </p:spPr>
        <p:txBody>
          <a:bodyPr wrap="none">
            <a:spAutoFit/>
          </a:bodyPr>
          <a:lstStyle/>
          <a:p>
            <a:r>
              <a:rPr lang="en-US" sz="2000" b="1" u="sng" dirty="0">
                <a:latin typeface="Signika"/>
              </a:rPr>
              <a:t>cv2.cornerHarris</a:t>
            </a:r>
          </a:p>
        </p:txBody>
      </p:sp>
      <p:pic>
        <p:nvPicPr>
          <p:cNvPr id="8" name="Picture 7">
            <a:extLst>
              <a:ext uri="{FF2B5EF4-FFF2-40B4-BE49-F238E27FC236}">
                <a16:creationId xmlns:a16="http://schemas.microsoft.com/office/drawing/2014/main" id="{9CC7908A-2D59-43C4-9747-7ECA2E3ABDAE}"/>
              </a:ext>
            </a:extLst>
          </p:cNvPr>
          <p:cNvPicPr>
            <a:picLocks noChangeAspect="1"/>
          </p:cNvPicPr>
          <p:nvPr/>
        </p:nvPicPr>
        <p:blipFill>
          <a:blip r:embed="rId6"/>
          <a:stretch>
            <a:fillRect/>
          </a:stretch>
        </p:blipFill>
        <p:spPr>
          <a:xfrm>
            <a:off x="417805" y="2386659"/>
            <a:ext cx="6304173" cy="705018"/>
          </a:xfrm>
          <a:prstGeom prst="rect">
            <a:avLst/>
          </a:prstGeom>
        </p:spPr>
      </p:pic>
      <p:sp>
        <p:nvSpPr>
          <p:cNvPr id="7" name="Slide Number Placeholder 6">
            <a:extLst>
              <a:ext uri="{FF2B5EF4-FFF2-40B4-BE49-F238E27FC236}">
                <a16:creationId xmlns:a16="http://schemas.microsoft.com/office/drawing/2014/main" id="{5F923A7F-548A-47FE-B216-A11452A0A5D5}"/>
              </a:ext>
            </a:extLst>
          </p:cNvPr>
          <p:cNvSpPr>
            <a:spLocks noGrp="1"/>
          </p:cNvSpPr>
          <p:nvPr>
            <p:ph type="sldNum" sz="quarter" idx="12"/>
          </p:nvPr>
        </p:nvSpPr>
        <p:spPr/>
        <p:txBody>
          <a:bodyPr/>
          <a:lstStyle/>
          <a:p>
            <a:fld id="{5D904C11-C234-4E1C-ACC3-B9D0B57A84CF}" type="slidenum">
              <a:rPr lang="en-US" b="0" smtClean="0">
                <a:latin typeface="Signika"/>
              </a:rPr>
              <a:t>17</a:t>
            </a:fld>
            <a:endParaRPr lang="en-US" b="0" dirty="0">
              <a:latin typeface="Signika"/>
            </a:endParaRPr>
          </a:p>
        </p:txBody>
      </p:sp>
      <p:sp>
        <p:nvSpPr>
          <p:cNvPr id="10" name="Rounded Rectangle 9">
            <a:extLst>
              <a:ext uri="{FF2B5EF4-FFF2-40B4-BE49-F238E27FC236}">
                <a16:creationId xmlns:a16="http://schemas.microsoft.com/office/drawing/2014/main" id="{EFEE307B-F691-4367-AD7E-4ADBD81AF7A6}"/>
              </a:ext>
            </a:extLst>
          </p:cNvPr>
          <p:cNvSpPr/>
          <p:nvPr/>
        </p:nvSpPr>
        <p:spPr>
          <a:xfrm>
            <a:off x="417805" y="300582"/>
            <a:ext cx="736475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Points detection: Harris corner (Cont.)</a:t>
            </a:r>
          </a:p>
        </p:txBody>
      </p:sp>
    </p:spTree>
    <p:extLst>
      <p:ext uri="{BB962C8B-B14F-4D97-AF65-F5344CB8AC3E}">
        <p14:creationId xmlns:p14="http://schemas.microsoft.com/office/powerpoint/2010/main" val="1175051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8D3AD0-F410-4FFD-AF16-FF09A92204B8}"/>
              </a:ext>
            </a:extLst>
          </p:cNvPr>
          <p:cNvSpPr/>
          <p:nvPr/>
        </p:nvSpPr>
        <p:spPr>
          <a:xfrm>
            <a:off x="2753248" y="1541290"/>
            <a:ext cx="9013371" cy="1015663"/>
          </a:xfrm>
          <a:prstGeom prst="rect">
            <a:avLst/>
          </a:prstGeom>
        </p:spPr>
        <p:txBody>
          <a:bodyPr wrap="square">
            <a:spAutoFit/>
          </a:bodyPr>
          <a:lstStyle/>
          <a:p>
            <a:r>
              <a:rPr lang="en-US" sz="2000" dirty="0">
                <a:solidFill>
                  <a:srgbClr val="3B3838"/>
                </a:solidFill>
                <a:latin typeface="Signika"/>
              </a:rPr>
              <a:t>Edge models are classified according to their intensity profiles. A step edge involves a transition between two intensity levels occurring ideally over the distance of 1 pixel. </a:t>
            </a:r>
          </a:p>
        </p:txBody>
      </p:sp>
      <p:pic>
        <p:nvPicPr>
          <p:cNvPr id="4" name="Picture 3">
            <a:extLst>
              <a:ext uri="{FF2B5EF4-FFF2-40B4-BE49-F238E27FC236}">
                <a16:creationId xmlns:a16="http://schemas.microsoft.com/office/drawing/2014/main" id="{E34ED062-E89D-4E8C-B091-2D5F2AFD3BCF}"/>
              </a:ext>
            </a:extLst>
          </p:cNvPr>
          <p:cNvPicPr>
            <a:picLocks noChangeAspect="1"/>
          </p:cNvPicPr>
          <p:nvPr/>
        </p:nvPicPr>
        <p:blipFill>
          <a:blip r:embed="rId3"/>
          <a:stretch>
            <a:fillRect/>
          </a:stretch>
        </p:blipFill>
        <p:spPr>
          <a:xfrm>
            <a:off x="417806" y="2861783"/>
            <a:ext cx="11495591" cy="2824095"/>
          </a:xfrm>
          <a:prstGeom prst="rect">
            <a:avLst/>
          </a:prstGeom>
        </p:spPr>
      </p:pic>
      <p:sp>
        <p:nvSpPr>
          <p:cNvPr id="6" name="Slide Number Placeholder 5">
            <a:extLst>
              <a:ext uri="{FF2B5EF4-FFF2-40B4-BE49-F238E27FC236}">
                <a16:creationId xmlns:a16="http://schemas.microsoft.com/office/drawing/2014/main" id="{4D8DA23C-61AD-4371-B12F-BE8330A361AA}"/>
              </a:ext>
            </a:extLst>
          </p:cNvPr>
          <p:cNvSpPr>
            <a:spLocks noGrp="1"/>
          </p:cNvSpPr>
          <p:nvPr>
            <p:ph type="sldNum" sz="quarter" idx="12"/>
          </p:nvPr>
        </p:nvSpPr>
        <p:spPr/>
        <p:txBody>
          <a:bodyPr/>
          <a:lstStyle/>
          <a:p>
            <a:fld id="{5D904C11-C234-4E1C-ACC3-B9D0B57A84CF}" type="slidenum">
              <a:rPr lang="en-US" smtClean="0">
                <a:latin typeface="Signika"/>
              </a:rPr>
              <a:t>18</a:t>
            </a:fld>
            <a:endParaRPr lang="en-US" dirty="0">
              <a:latin typeface="Signika"/>
            </a:endParaRPr>
          </a:p>
        </p:txBody>
      </p:sp>
      <p:sp>
        <p:nvSpPr>
          <p:cNvPr id="7" name="Rounded Rectangle 6">
            <a:extLst>
              <a:ext uri="{FF2B5EF4-FFF2-40B4-BE49-F238E27FC236}">
                <a16:creationId xmlns:a16="http://schemas.microsoft.com/office/drawing/2014/main" id="{EFEE307B-F691-4367-AD7E-4ADBD81AF7A6}"/>
              </a:ext>
            </a:extLst>
          </p:cNvPr>
          <p:cNvSpPr/>
          <p:nvPr/>
        </p:nvSpPr>
        <p:spPr>
          <a:xfrm>
            <a:off x="417806" y="300582"/>
            <a:ext cx="3138194"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Edge detection</a:t>
            </a:r>
          </a:p>
        </p:txBody>
      </p:sp>
    </p:spTree>
    <p:extLst>
      <p:ext uri="{BB962C8B-B14F-4D97-AF65-F5344CB8AC3E}">
        <p14:creationId xmlns:p14="http://schemas.microsoft.com/office/powerpoint/2010/main" val="271299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6750A5-0887-42FF-A4CE-073F98626E3C}"/>
              </a:ext>
            </a:extLst>
          </p:cNvPr>
          <p:cNvPicPr>
            <a:picLocks noChangeAspect="1"/>
          </p:cNvPicPr>
          <p:nvPr/>
        </p:nvPicPr>
        <p:blipFill>
          <a:blip r:embed="rId3"/>
          <a:stretch>
            <a:fillRect/>
          </a:stretch>
        </p:blipFill>
        <p:spPr>
          <a:xfrm>
            <a:off x="6149539" y="1557177"/>
            <a:ext cx="2924123" cy="4404786"/>
          </a:xfrm>
          <a:prstGeom prst="rect">
            <a:avLst/>
          </a:prstGeom>
        </p:spPr>
      </p:pic>
      <p:sp>
        <p:nvSpPr>
          <p:cNvPr id="5" name="Title 1">
            <a:extLst>
              <a:ext uri="{FF2B5EF4-FFF2-40B4-BE49-F238E27FC236}">
                <a16:creationId xmlns:a16="http://schemas.microsoft.com/office/drawing/2014/main" id="{9EC2776F-440B-4270-A264-36C5BCFC3C6B}"/>
              </a:ext>
            </a:extLst>
          </p:cNvPr>
          <p:cNvSpPr txBox="1">
            <a:spLocks/>
          </p:cNvSpPr>
          <p:nvPr/>
        </p:nvSpPr>
        <p:spPr>
          <a:xfrm>
            <a:off x="417805" y="1025401"/>
            <a:ext cx="5267739" cy="21269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800" dirty="0">
                <a:solidFill>
                  <a:srgbClr val="3B3838"/>
                </a:solidFill>
                <a:latin typeface="Signika"/>
              </a:rPr>
              <a:t>First Derivative Edge Detector : </a:t>
            </a:r>
          </a:p>
          <a:p>
            <a:pPr marL="457200" indent="-457200" algn="l">
              <a:buFont typeface="Wingdings" panose="05000000000000000000" pitchFamily="2" charset="2"/>
              <a:buChar char="§"/>
            </a:pPr>
            <a:r>
              <a:rPr lang="en-US" altLang="zh-CN" sz="2800" dirty="0">
                <a:solidFill>
                  <a:srgbClr val="3B3838"/>
                </a:solidFill>
                <a:latin typeface="Signika"/>
              </a:rPr>
              <a:t>Roberts</a:t>
            </a:r>
          </a:p>
          <a:p>
            <a:pPr marL="457200" indent="-457200" algn="l">
              <a:buFont typeface="Wingdings" panose="05000000000000000000" pitchFamily="2" charset="2"/>
              <a:buChar char="§"/>
            </a:pPr>
            <a:r>
              <a:rPr lang="en-US" altLang="zh-CN" sz="2800" dirty="0">
                <a:solidFill>
                  <a:srgbClr val="3B3838"/>
                </a:solidFill>
                <a:latin typeface="Signika"/>
              </a:rPr>
              <a:t>Prewitt</a:t>
            </a:r>
          </a:p>
          <a:p>
            <a:pPr marL="457200" indent="-457200" algn="l">
              <a:buFont typeface="Wingdings" panose="05000000000000000000" pitchFamily="2" charset="2"/>
              <a:buChar char="§"/>
            </a:pPr>
            <a:r>
              <a:rPr lang="en-US" altLang="zh-CN" sz="2800" dirty="0">
                <a:solidFill>
                  <a:srgbClr val="3B3838"/>
                </a:solidFill>
                <a:latin typeface="Signika"/>
              </a:rPr>
              <a:t>Sobel</a:t>
            </a:r>
          </a:p>
        </p:txBody>
      </p:sp>
      <p:sp>
        <p:nvSpPr>
          <p:cNvPr id="7" name="Title 1">
            <a:extLst>
              <a:ext uri="{FF2B5EF4-FFF2-40B4-BE49-F238E27FC236}">
                <a16:creationId xmlns:a16="http://schemas.microsoft.com/office/drawing/2014/main" id="{AA14A22B-FE6A-43D0-8E95-9442288F7E04}"/>
              </a:ext>
            </a:extLst>
          </p:cNvPr>
          <p:cNvSpPr txBox="1">
            <a:spLocks/>
          </p:cNvSpPr>
          <p:nvPr/>
        </p:nvSpPr>
        <p:spPr>
          <a:xfrm>
            <a:off x="417805" y="6202017"/>
            <a:ext cx="8796132" cy="43365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000" dirty="0">
                <a:solidFill>
                  <a:srgbClr val="00B0F0"/>
                </a:solidFill>
                <a:latin typeface="Signika"/>
              </a:rPr>
              <a:t>Tip: Smooth image for noise reduction before edge detection.</a:t>
            </a:r>
            <a:endParaRPr lang="en-US" altLang="zh-CN" sz="2800" dirty="0">
              <a:solidFill>
                <a:srgbClr val="00B0F0"/>
              </a:solidFill>
              <a:latin typeface="Signika"/>
            </a:endParaRPr>
          </a:p>
        </p:txBody>
      </p:sp>
      <p:sp>
        <p:nvSpPr>
          <p:cNvPr id="4" name="Slide Number Placeholder 3">
            <a:extLst>
              <a:ext uri="{FF2B5EF4-FFF2-40B4-BE49-F238E27FC236}">
                <a16:creationId xmlns:a16="http://schemas.microsoft.com/office/drawing/2014/main" id="{C63E2D54-26D1-4548-A519-B75692023B89}"/>
              </a:ext>
            </a:extLst>
          </p:cNvPr>
          <p:cNvSpPr>
            <a:spLocks noGrp="1"/>
          </p:cNvSpPr>
          <p:nvPr>
            <p:ph type="sldNum" sz="quarter" idx="12"/>
          </p:nvPr>
        </p:nvSpPr>
        <p:spPr/>
        <p:txBody>
          <a:bodyPr/>
          <a:lstStyle/>
          <a:p>
            <a:fld id="{5D904C11-C234-4E1C-ACC3-B9D0B57A84CF}" type="slidenum">
              <a:rPr lang="en-US" b="0" smtClean="0">
                <a:latin typeface="Signika"/>
              </a:rPr>
              <a:t>19</a:t>
            </a:fld>
            <a:endParaRPr lang="en-US" b="0" dirty="0">
              <a:latin typeface="Signika"/>
            </a:endParaRPr>
          </a:p>
        </p:txBody>
      </p:sp>
      <p:sp>
        <p:nvSpPr>
          <p:cNvPr id="10" name="Rounded Rectangle 9">
            <a:extLst>
              <a:ext uri="{FF2B5EF4-FFF2-40B4-BE49-F238E27FC236}">
                <a16:creationId xmlns:a16="http://schemas.microsoft.com/office/drawing/2014/main" id="{EFEE307B-F691-4367-AD7E-4ADBD81AF7A6}"/>
              </a:ext>
            </a:extLst>
          </p:cNvPr>
          <p:cNvSpPr/>
          <p:nvPr/>
        </p:nvSpPr>
        <p:spPr>
          <a:xfrm>
            <a:off x="417805" y="300582"/>
            <a:ext cx="433707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Edge detection (Cont.) </a:t>
            </a:r>
          </a:p>
        </p:txBody>
      </p:sp>
    </p:spTree>
    <p:extLst>
      <p:ext uri="{BB962C8B-B14F-4D97-AF65-F5344CB8AC3E}">
        <p14:creationId xmlns:p14="http://schemas.microsoft.com/office/powerpoint/2010/main" val="15267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13504-6508-4E5C-B84B-278DF3EE48CC}"/>
              </a:ext>
            </a:extLst>
          </p:cNvPr>
          <p:cNvSpPr/>
          <p:nvPr/>
        </p:nvSpPr>
        <p:spPr>
          <a:xfrm>
            <a:off x="0" y="0"/>
            <a:ext cx="3741683"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00D9E-EF29-4EB8-BCD9-5E3567C2947F}"/>
              </a:ext>
            </a:extLst>
          </p:cNvPr>
          <p:cNvSpPr>
            <a:spLocks noGrp="1"/>
          </p:cNvSpPr>
          <p:nvPr>
            <p:ph type="ctrTitle"/>
          </p:nvPr>
        </p:nvSpPr>
        <p:spPr>
          <a:xfrm>
            <a:off x="100850" y="483476"/>
            <a:ext cx="3640833" cy="912314"/>
          </a:xfrm>
        </p:spPr>
        <p:txBody>
          <a:bodyPr>
            <a:noAutofit/>
          </a:bodyPr>
          <a:lstStyle/>
          <a:p>
            <a:r>
              <a:rPr lang="en-US" altLang="zh-CN" b="1" dirty="0">
                <a:latin typeface="Signika"/>
              </a:rPr>
              <a:t>Outline</a:t>
            </a:r>
            <a:endParaRPr lang="en-US" b="1" dirty="0">
              <a:latin typeface="Signika"/>
            </a:endParaRPr>
          </a:p>
        </p:txBody>
      </p:sp>
      <p:sp>
        <p:nvSpPr>
          <p:cNvPr id="6" name="Slide Number Placeholder 5">
            <a:extLst>
              <a:ext uri="{FF2B5EF4-FFF2-40B4-BE49-F238E27FC236}">
                <a16:creationId xmlns:a16="http://schemas.microsoft.com/office/drawing/2014/main" id="{61E68ED8-6D0E-49F4-8024-8A39157EDD2E}"/>
              </a:ext>
            </a:extLst>
          </p:cNvPr>
          <p:cNvSpPr>
            <a:spLocks noGrp="1"/>
          </p:cNvSpPr>
          <p:nvPr>
            <p:ph type="sldNum" sz="quarter" idx="12"/>
          </p:nvPr>
        </p:nvSpPr>
        <p:spPr>
          <a:xfrm>
            <a:off x="11666482" y="6377214"/>
            <a:ext cx="373117" cy="365125"/>
          </a:xfrm>
        </p:spPr>
        <p:txBody>
          <a:bodyPr/>
          <a:lstStyle/>
          <a:p>
            <a:fld id="{5D904C11-C234-4E1C-ACC3-B9D0B57A84CF}" type="slidenum">
              <a:rPr lang="en-US" smtClean="0"/>
              <a:pPr/>
              <a:t>2</a:t>
            </a:fld>
            <a:endParaRPr lang="en-US" dirty="0"/>
          </a:p>
        </p:txBody>
      </p:sp>
      <p:grpSp>
        <p:nvGrpSpPr>
          <p:cNvPr id="10" name="Group 338">
            <a:extLst>
              <a:ext uri="{FF2B5EF4-FFF2-40B4-BE49-F238E27FC236}">
                <a16:creationId xmlns:a16="http://schemas.microsoft.com/office/drawing/2014/main" id="{D27D377D-2EE2-4EDA-8F61-5088FA04DF22}"/>
              </a:ext>
            </a:extLst>
          </p:cNvPr>
          <p:cNvGrpSpPr/>
          <p:nvPr/>
        </p:nvGrpSpPr>
        <p:grpSpPr>
          <a:xfrm>
            <a:off x="3979325" y="1563956"/>
            <a:ext cx="607908" cy="607908"/>
            <a:chOff x="0" y="0"/>
            <a:chExt cx="607906" cy="607906"/>
          </a:xfrm>
          <a:solidFill>
            <a:schemeClr val="bg2">
              <a:lumMod val="25000"/>
            </a:schemeClr>
          </a:solidFill>
        </p:grpSpPr>
        <p:sp>
          <p:nvSpPr>
            <p:cNvPr id="11" name="Shape 336">
              <a:extLst>
                <a:ext uri="{FF2B5EF4-FFF2-40B4-BE49-F238E27FC236}">
                  <a16:creationId xmlns:a16="http://schemas.microsoft.com/office/drawing/2014/main" id="{7B8A77B6-63E0-49C6-B798-57BC0E22548D}"/>
                </a:ext>
              </a:extLst>
            </p:cNvPr>
            <p:cNvSpPr/>
            <p:nvPr/>
          </p:nvSpPr>
          <p:spPr>
            <a:xfrm>
              <a:off x="0" y="0"/>
              <a:ext cx="607907" cy="607907"/>
            </a:xfrm>
            <a:prstGeom prst="ellipse">
              <a:avLst/>
            </a:prstGeom>
            <a:solidFill>
              <a:srgbClr val="3B3838"/>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Signika"/>
              </a:endParaRPr>
            </a:p>
          </p:txBody>
        </p:sp>
        <p:sp>
          <p:nvSpPr>
            <p:cNvPr id="12" name="Shape 337">
              <a:extLst>
                <a:ext uri="{FF2B5EF4-FFF2-40B4-BE49-F238E27FC236}">
                  <a16:creationId xmlns:a16="http://schemas.microsoft.com/office/drawing/2014/main" id="{09569CF6-5314-41ED-B4CF-404AE3FA1881}"/>
                </a:ext>
              </a:extLst>
            </p:cNvPr>
            <p:cNvSpPr/>
            <p:nvPr/>
          </p:nvSpPr>
          <p:spPr>
            <a:xfrm>
              <a:off x="104296" y="121467"/>
              <a:ext cx="424715" cy="355601"/>
            </a:xfrm>
            <a:prstGeom prst="rect">
              <a:avLst/>
            </a:prstGeom>
            <a:grp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dirty="0">
                  <a:latin typeface="Signika"/>
                </a:rPr>
                <a:t>01</a:t>
              </a:r>
            </a:p>
          </p:txBody>
        </p:sp>
      </p:grpSp>
      <p:grpSp>
        <p:nvGrpSpPr>
          <p:cNvPr id="13" name="Group 343">
            <a:extLst>
              <a:ext uri="{FF2B5EF4-FFF2-40B4-BE49-F238E27FC236}">
                <a16:creationId xmlns:a16="http://schemas.microsoft.com/office/drawing/2014/main" id="{DA9A6798-9E76-4184-8502-54BABDDA46F1}"/>
              </a:ext>
            </a:extLst>
          </p:cNvPr>
          <p:cNvGrpSpPr/>
          <p:nvPr/>
        </p:nvGrpSpPr>
        <p:grpSpPr>
          <a:xfrm>
            <a:off x="3979325" y="2565110"/>
            <a:ext cx="607909" cy="607909"/>
            <a:chOff x="0" y="0"/>
            <a:chExt cx="607907" cy="607907"/>
          </a:xfrm>
          <a:solidFill>
            <a:schemeClr val="bg2">
              <a:lumMod val="25000"/>
            </a:schemeClr>
          </a:solidFill>
        </p:grpSpPr>
        <p:sp>
          <p:nvSpPr>
            <p:cNvPr id="14" name="Shape 341">
              <a:extLst>
                <a:ext uri="{FF2B5EF4-FFF2-40B4-BE49-F238E27FC236}">
                  <a16:creationId xmlns:a16="http://schemas.microsoft.com/office/drawing/2014/main" id="{01165735-F89C-4538-ACD2-7B804D2A7F68}"/>
                </a:ext>
              </a:extLst>
            </p:cNvPr>
            <p:cNvSpPr/>
            <p:nvPr/>
          </p:nvSpPr>
          <p:spPr>
            <a:xfrm>
              <a:off x="0" y="0"/>
              <a:ext cx="607907" cy="607907"/>
            </a:xfrm>
            <a:prstGeom prst="ellipse">
              <a:avLst/>
            </a:prstGeom>
            <a:grp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Signika"/>
              </a:endParaRPr>
            </a:p>
          </p:txBody>
        </p:sp>
        <p:sp>
          <p:nvSpPr>
            <p:cNvPr id="15" name="Shape 342">
              <a:extLst>
                <a:ext uri="{FF2B5EF4-FFF2-40B4-BE49-F238E27FC236}">
                  <a16:creationId xmlns:a16="http://schemas.microsoft.com/office/drawing/2014/main" id="{1386A7ED-5D7A-4D10-B34D-2D36232988F8}"/>
                </a:ext>
              </a:extLst>
            </p:cNvPr>
            <p:cNvSpPr/>
            <p:nvPr/>
          </p:nvSpPr>
          <p:spPr>
            <a:xfrm>
              <a:off x="103775" y="122296"/>
              <a:ext cx="425757" cy="353942"/>
            </a:xfrm>
            <a:prstGeom prst="rect">
              <a:avLst/>
            </a:prstGeom>
            <a:grp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a:latin typeface="Signika"/>
                </a:rPr>
                <a:t>02</a:t>
              </a:r>
            </a:p>
          </p:txBody>
        </p:sp>
      </p:grpSp>
      <p:grpSp>
        <p:nvGrpSpPr>
          <p:cNvPr id="16" name="Group 348">
            <a:extLst>
              <a:ext uri="{FF2B5EF4-FFF2-40B4-BE49-F238E27FC236}">
                <a16:creationId xmlns:a16="http://schemas.microsoft.com/office/drawing/2014/main" id="{9DF6F14D-B7A9-402D-AB2E-8C5877705A2D}"/>
              </a:ext>
            </a:extLst>
          </p:cNvPr>
          <p:cNvGrpSpPr/>
          <p:nvPr/>
        </p:nvGrpSpPr>
        <p:grpSpPr>
          <a:xfrm>
            <a:off x="3979325" y="3545244"/>
            <a:ext cx="607909" cy="607909"/>
            <a:chOff x="0" y="0"/>
            <a:chExt cx="607907" cy="607907"/>
          </a:xfrm>
          <a:solidFill>
            <a:schemeClr val="bg2">
              <a:lumMod val="25000"/>
            </a:schemeClr>
          </a:solidFill>
        </p:grpSpPr>
        <p:sp>
          <p:nvSpPr>
            <p:cNvPr id="17" name="Shape 346">
              <a:extLst>
                <a:ext uri="{FF2B5EF4-FFF2-40B4-BE49-F238E27FC236}">
                  <a16:creationId xmlns:a16="http://schemas.microsoft.com/office/drawing/2014/main" id="{91D2EE45-D238-4D98-B3C5-31ECCA7DD934}"/>
                </a:ext>
              </a:extLst>
            </p:cNvPr>
            <p:cNvSpPr/>
            <p:nvPr/>
          </p:nvSpPr>
          <p:spPr>
            <a:xfrm>
              <a:off x="0" y="0"/>
              <a:ext cx="607907" cy="607907"/>
            </a:xfrm>
            <a:prstGeom prst="ellipse">
              <a:avLst/>
            </a:prstGeom>
            <a:grp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Signika"/>
              </a:endParaRPr>
            </a:p>
          </p:txBody>
        </p:sp>
        <p:sp>
          <p:nvSpPr>
            <p:cNvPr id="18" name="Shape 347">
              <a:extLst>
                <a:ext uri="{FF2B5EF4-FFF2-40B4-BE49-F238E27FC236}">
                  <a16:creationId xmlns:a16="http://schemas.microsoft.com/office/drawing/2014/main" id="{D6F3CBBA-37ED-4A89-B390-505BD4EADBB9}"/>
                </a:ext>
              </a:extLst>
            </p:cNvPr>
            <p:cNvSpPr/>
            <p:nvPr/>
          </p:nvSpPr>
          <p:spPr>
            <a:xfrm>
              <a:off x="103775" y="122296"/>
              <a:ext cx="425757" cy="353942"/>
            </a:xfrm>
            <a:prstGeom prst="rect">
              <a:avLst/>
            </a:prstGeom>
            <a:grp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dirty="0">
                  <a:latin typeface="Signika"/>
                </a:rPr>
                <a:t>03</a:t>
              </a:r>
            </a:p>
          </p:txBody>
        </p:sp>
      </p:grpSp>
      <p:sp>
        <p:nvSpPr>
          <p:cNvPr id="33" name="Title 1">
            <a:extLst>
              <a:ext uri="{FF2B5EF4-FFF2-40B4-BE49-F238E27FC236}">
                <a16:creationId xmlns:a16="http://schemas.microsoft.com/office/drawing/2014/main" id="{B3EA5433-0549-4656-896E-6C3C23C4A633}"/>
              </a:ext>
            </a:extLst>
          </p:cNvPr>
          <p:cNvSpPr txBox="1">
            <a:spLocks/>
          </p:cNvSpPr>
          <p:nvPr/>
        </p:nvSpPr>
        <p:spPr>
          <a:xfrm>
            <a:off x="4771757" y="1220999"/>
            <a:ext cx="6576347" cy="10695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altLang="zh-CN" sz="3600" dirty="0">
                <a:latin typeface="Signika"/>
              </a:rPr>
              <a:t>What are</a:t>
            </a:r>
            <a:r>
              <a:rPr lang="zh-CN" altLang="en-US" sz="3600" dirty="0">
                <a:latin typeface="Signika"/>
              </a:rPr>
              <a:t> </a:t>
            </a:r>
            <a:r>
              <a:rPr lang="en-US" altLang="zh-CN" sz="4000" b="1" dirty="0">
                <a:latin typeface="Signika"/>
                <a:ea typeface="Batang" panose="02030600000101010101" pitchFamily="18" charset="-127"/>
              </a:rPr>
              <a:t>features</a:t>
            </a:r>
            <a:r>
              <a:rPr lang="zh-CN" altLang="en-US" sz="3600" dirty="0">
                <a:latin typeface="Signika"/>
              </a:rPr>
              <a:t> </a:t>
            </a:r>
            <a:r>
              <a:rPr lang="en-US" altLang="zh-CN" sz="3600" dirty="0">
                <a:latin typeface="Signika"/>
              </a:rPr>
              <a:t>in</a:t>
            </a:r>
            <a:r>
              <a:rPr lang="zh-CN" altLang="en-US" sz="3600" dirty="0">
                <a:latin typeface="Signika"/>
              </a:rPr>
              <a:t> </a:t>
            </a:r>
            <a:r>
              <a:rPr lang="en-US" altLang="zh-CN" sz="3600" dirty="0">
                <a:latin typeface="Signika"/>
              </a:rPr>
              <a:t>images?</a:t>
            </a:r>
          </a:p>
        </p:txBody>
      </p:sp>
      <p:sp>
        <p:nvSpPr>
          <p:cNvPr id="34" name="Title 1">
            <a:extLst>
              <a:ext uri="{FF2B5EF4-FFF2-40B4-BE49-F238E27FC236}">
                <a16:creationId xmlns:a16="http://schemas.microsoft.com/office/drawing/2014/main" id="{184EBAC5-33CA-4370-964C-46E4AC66FF05}"/>
              </a:ext>
            </a:extLst>
          </p:cNvPr>
          <p:cNvSpPr txBox="1">
            <a:spLocks/>
          </p:cNvSpPr>
          <p:nvPr/>
        </p:nvSpPr>
        <p:spPr>
          <a:xfrm>
            <a:off x="4771757" y="2290523"/>
            <a:ext cx="6321657" cy="10187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sz="3600" dirty="0">
                <a:latin typeface="Signika"/>
              </a:rPr>
              <a:t>What is feature </a:t>
            </a:r>
            <a:r>
              <a:rPr lang="en-US" sz="4000" b="1" dirty="0">
                <a:latin typeface="Signika"/>
                <a:ea typeface="Batang" panose="02030600000101010101" pitchFamily="18" charset="-127"/>
              </a:rPr>
              <a:t>detection</a:t>
            </a:r>
            <a:r>
              <a:rPr lang="en-US" sz="3600" dirty="0">
                <a:latin typeface="Signika"/>
              </a:rPr>
              <a:t>?</a:t>
            </a:r>
          </a:p>
        </p:txBody>
      </p:sp>
      <p:sp>
        <p:nvSpPr>
          <p:cNvPr id="35" name="Title 1">
            <a:extLst>
              <a:ext uri="{FF2B5EF4-FFF2-40B4-BE49-F238E27FC236}">
                <a16:creationId xmlns:a16="http://schemas.microsoft.com/office/drawing/2014/main" id="{990E41A7-F8E7-4525-A573-CAE0E4DDE202}"/>
              </a:ext>
            </a:extLst>
          </p:cNvPr>
          <p:cNvSpPr txBox="1">
            <a:spLocks/>
          </p:cNvSpPr>
          <p:nvPr/>
        </p:nvSpPr>
        <p:spPr>
          <a:xfrm>
            <a:off x="4771757" y="3332771"/>
            <a:ext cx="7466598" cy="905844"/>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altLang="zh-CN" sz="3600" dirty="0">
                <a:latin typeface="Signika"/>
              </a:rPr>
              <a:t>What are feature </a:t>
            </a:r>
            <a:r>
              <a:rPr lang="en-US" altLang="zh-CN" sz="4000" b="1" dirty="0">
                <a:latin typeface="Signika"/>
                <a:ea typeface="Batang" panose="02030600000101010101" pitchFamily="18" charset="-127"/>
              </a:rPr>
              <a:t>descriptors</a:t>
            </a:r>
            <a:r>
              <a:rPr lang="en-US" altLang="zh-CN" sz="3600" dirty="0">
                <a:latin typeface="Signika"/>
              </a:rPr>
              <a:t>?</a:t>
            </a:r>
          </a:p>
        </p:txBody>
      </p:sp>
    </p:spTree>
    <p:extLst>
      <p:ext uri="{BB962C8B-B14F-4D97-AF65-F5344CB8AC3E}">
        <p14:creationId xmlns:p14="http://schemas.microsoft.com/office/powerpoint/2010/main" val="73872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EC2776F-440B-4270-A264-36C5BCFC3C6B}"/>
              </a:ext>
            </a:extLst>
          </p:cNvPr>
          <p:cNvSpPr txBox="1">
            <a:spLocks/>
          </p:cNvSpPr>
          <p:nvPr/>
        </p:nvSpPr>
        <p:spPr>
          <a:xfrm>
            <a:off x="417805" y="1055808"/>
            <a:ext cx="5271052" cy="10336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solidFill>
                  <a:srgbClr val="3B3838"/>
                </a:solidFill>
                <a:latin typeface="Signika"/>
              </a:rPr>
              <a:t>Canny Edge Detector</a:t>
            </a:r>
          </a:p>
        </p:txBody>
      </p:sp>
      <p:sp>
        <p:nvSpPr>
          <p:cNvPr id="4" name="Rectangle 3">
            <a:extLst>
              <a:ext uri="{FF2B5EF4-FFF2-40B4-BE49-F238E27FC236}">
                <a16:creationId xmlns:a16="http://schemas.microsoft.com/office/drawing/2014/main" id="{1DBCA4E6-185F-4DF7-9AA8-82BBF290F844}"/>
              </a:ext>
            </a:extLst>
          </p:cNvPr>
          <p:cNvSpPr/>
          <p:nvPr/>
        </p:nvSpPr>
        <p:spPr>
          <a:xfrm>
            <a:off x="417805" y="2384480"/>
            <a:ext cx="8137089" cy="1477328"/>
          </a:xfrm>
          <a:prstGeom prst="rect">
            <a:avLst/>
          </a:prstGeom>
          <a:solidFill>
            <a:schemeClr val="accent3">
              <a:lumMod val="20000"/>
              <a:lumOff val="80000"/>
            </a:schemeClr>
          </a:solidFill>
        </p:spPr>
        <p:txBody>
          <a:bodyPr wrap="square">
            <a:spAutoFit/>
          </a:bodyPr>
          <a:lstStyle/>
          <a:p>
            <a:r>
              <a:rPr lang="en-US" dirty="0">
                <a:latin typeface="Signika"/>
              </a:rPr>
              <a:t>Four basic steps for Canny Detector:</a:t>
            </a:r>
          </a:p>
          <a:p>
            <a:pPr marL="342900" indent="-342900">
              <a:buFont typeface="+mj-lt"/>
              <a:buAutoNum type="arabicPeriod"/>
            </a:pPr>
            <a:r>
              <a:rPr lang="en-US" dirty="0">
                <a:latin typeface="Signika"/>
              </a:rPr>
              <a:t>Smooth the input image with a Gaussian filter.</a:t>
            </a:r>
          </a:p>
          <a:p>
            <a:pPr marL="342900" indent="-342900">
              <a:buFont typeface="+mj-lt"/>
              <a:buAutoNum type="arabicPeriod"/>
            </a:pPr>
            <a:r>
              <a:rPr lang="en-US" dirty="0">
                <a:latin typeface="Signika"/>
              </a:rPr>
              <a:t>Compute the gradient magnitude and angle images.</a:t>
            </a:r>
          </a:p>
          <a:p>
            <a:pPr marL="342900" indent="-342900">
              <a:buFont typeface="+mj-lt"/>
              <a:buAutoNum type="arabicPeriod"/>
            </a:pPr>
            <a:r>
              <a:rPr lang="en-US" dirty="0">
                <a:latin typeface="Signika"/>
              </a:rPr>
              <a:t>Apply non-maxima suppression to the gradient magnitude image.</a:t>
            </a:r>
          </a:p>
          <a:p>
            <a:pPr marL="342900" indent="-342900">
              <a:buFont typeface="+mj-lt"/>
              <a:buAutoNum type="arabicPeriod"/>
            </a:pPr>
            <a:r>
              <a:rPr lang="en-US" dirty="0">
                <a:latin typeface="Signika"/>
              </a:rPr>
              <a:t>Use double thresholding and connectivity analysis to detect and link edges.</a:t>
            </a:r>
          </a:p>
        </p:txBody>
      </p:sp>
      <p:pic>
        <p:nvPicPr>
          <p:cNvPr id="3" name="Picture 2">
            <a:extLst>
              <a:ext uri="{FF2B5EF4-FFF2-40B4-BE49-F238E27FC236}">
                <a16:creationId xmlns:a16="http://schemas.microsoft.com/office/drawing/2014/main" id="{FD0EF4B2-7B9C-4D28-8D5E-3A47499F052D}"/>
              </a:ext>
            </a:extLst>
          </p:cNvPr>
          <p:cNvPicPr>
            <a:picLocks noChangeAspect="1"/>
          </p:cNvPicPr>
          <p:nvPr/>
        </p:nvPicPr>
        <p:blipFill>
          <a:blip r:embed="rId3"/>
          <a:stretch>
            <a:fillRect/>
          </a:stretch>
        </p:blipFill>
        <p:spPr>
          <a:xfrm>
            <a:off x="360425" y="4196949"/>
            <a:ext cx="4931942" cy="1549301"/>
          </a:xfrm>
          <a:prstGeom prst="rect">
            <a:avLst/>
          </a:prstGeom>
        </p:spPr>
      </p:pic>
      <p:sp>
        <p:nvSpPr>
          <p:cNvPr id="8" name="Slide Number Placeholder 7">
            <a:extLst>
              <a:ext uri="{FF2B5EF4-FFF2-40B4-BE49-F238E27FC236}">
                <a16:creationId xmlns:a16="http://schemas.microsoft.com/office/drawing/2014/main" id="{32750B7E-16D5-454B-A590-F1646CDDA234}"/>
              </a:ext>
            </a:extLst>
          </p:cNvPr>
          <p:cNvSpPr>
            <a:spLocks noGrp="1"/>
          </p:cNvSpPr>
          <p:nvPr>
            <p:ph type="sldNum" sz="quarter" idx="12"/>
          </p:nvPr>
        </p:nvSpPr>
        <p:spPr/>
        <p:txBody>
          <a:bodyPr/>
          <a:lstStyle/>
          <a:p>
            <a:fld id="{5D904C11-C234-4E1C-ACC3-B9D0B57A84CF}" type="slidenum">
              <a:rPr lang="en-US" smtClean="0"/>
              <a:t>20</a:t>
            </a:fld>
            <a:endParaRPr lang="en-US"/>
          </a:p>
        </p:txBody>
      </p:sp>
      <p:sp>
        <p:nvSpPr>
          <p:cNvPr id="10" name="Rounded Rectangle 9">
            <a:extLst>
              <a:ext uri="{FF2B5EF4-FFF2-40B4-BE49-F238E27FC236}">
                <a16:creationId xmlns:a16="http://schemas.microsoft.com/office/drawing/2014/main" id="{EFEE307B-F691-4367-AD7E-4ADBD81AF7A6}"/>
              </a:ext>
            </a:extLst>
          </p:cNvPr>
          <p:cNvSpPr/>
          <p:nvPr/>
        </p:nvSpPr>
        <p:spPr>
          <a:xfrm>
            <a:off x="417805" y="300582"/>
            <a:ext cx="434723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Edge detection (Cont.)</a:t>
            </a:r>
          </a:p>
        </p:txBody>
      </p:sp>
    </p:spTree>
    <p:extLst>
      <p:ext uri="{BB962C8B-B14F-4D97-AF65-F5344CB8AC3E}">
        <p14:creationId xmlns:p14="http://schemas.microsoft.com/office/powerpoint/2010/main" val="711382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F9712E-9ADE-4373-855E-DC33C56E471D}"/>
              </a:ext>
            </a:extLst>
          </p:cNvPr>
          <p:cNvPicPr>
            <a:picLocks noChangeAspect="1"/>
          </p:cNvPicPr>
          <p:nvPr/>
        </p:nvPicPr>
        <p:blipFill>
          <a:blip r:embed="rId3"/>
          <a:stretch>
            <a:fillRect/>
          </a:stretch>
        </p:blipFill>
        <p:spPr>
          <a:xfrm>
            <a:off x="7511682" y="3235674"/>
            <a:ext cx="3994518" cy="3410903"/>
          </a:xfrm>
          <a:prstGeom prst="rect">
            <a:avLst/>
          </a:prstGeom>
        </p:spPr>
      </p:pic>
      <p:sp>
        <p:nvSpPr>
          <p:cNvPr id="2" name="Rectangle 1">
            <a:extLst>
              <a:ext uri="{FF2B5EF4-FFF2-40B4-BE49-F238E27FC236}">
                <a16:creationId xmlns:a16="http://schemas.microsoft.com/office/drawing/2014/main" id="{D43059AB-AE27-4561-ADC1-298ED055155E}"/>
              </a:ext>
            </a:extLst>
          </p:cNvPr>
          <p:cNvSpPr/>
          <p:nvPr/>
        </p:nvSpPr>
        <p:spPr>
          <a:xfrm>
            <a:off x="622201" y="1151585"/>
            <a:ext cx="8865704" cy="1117229"/>
          </a:xfrm>
          <a:prstGeom prst="rect">
            <a:avLst/>
          </a:prstGeom>
        </p:spPr>
        <p:txBody>
          <a:bodyPr wrap="square">
            <a:spAutoFit/>
          </a:bodyPr>
          <a:lstStyle/>
          <a:p>
            <a:pPr>
              <a:lnSpc>
                <a:spcPct val="90000"/>
              </a:lnSpc>
              <a:spcBef>
                <a:spcPct val="0"/>
              </a:spcBef>
            </a:pPr>
            <a:r>
              <a:rPr lang="en-US" dirty="0">
                <a:solidFill>
                  <a:srgbClr val="3B3838"/>
                </a:solidFill>
                <a:latin typeface="Signika"/>
                <a:ea typeface="+mj-ea"/>
                <a:cs typeface="+mj-cs"/>
              </a:rPr>
              <a:t>Hough-transform – the input </a:t>
            </a:r>
          </a:p>
          <a:p>
            <a:pPr marL="457200" indent="-457200">
              <a:lnSpc>
                <a:spcPct val="90000"/>
              </a:lnSpc>
              <a:spcBef>
                <a:spcPct val="0"/>
              </a:spcBef>
              <a:buFont typeface="Wingdings" panose="05000000000000000000" pitchFamily="2" charset="2"/>
              <a:buChar char="§"/>
            </a:pPr>
            <a:r>
              <a:rPr lang="en-US" dirty="0">
                <a:solidFill>
                  <a:srgbClr val="3B3838"/>
                </a:solidFill>
                <a:latin typeface="Signika"/>
                <a:ea typeface="+mj-ea"/>
                <a:cs typeface="+mj-cs"/>
              </a:rPr>
              <a:t>The input image must be a thresholded edge image (binary image).</a:t>
            </a:r>
          </a:p>
          <a:p>
            <a:pPr marL="457200" indent="-457200">
              <a:lnSpc>
                <a:spcPct val="90000"/>
              </a:lnSpc>
              <a:spcBef>
                <a:spcPct val="0"/>
              </a:spcBef>
              <a:buFont typeface="Wingdings" panose="05000000000000000000" pitchFamily="2" charset="2"/>
              <a:buChar char="§"/>
            </a:pPr>
            <a:r>
              <a:rPr lang="en-US" dirty="0">
                <a:solidFill>
                  <a:srgbClr val="3B3838"/>
                </a:solidFill>
                <a:latin typeface="Signika"/>
                <a:ea typeface="+mj-ea"/>
                <a:cs typeface="+mj-cs"/>
              </a:rPr>
              <a:t>The magnitude results computed by the Sobel operator can be thresholded and used as the input.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2B1B089-E3E6-471D-83C8-652AFEF063F8}"/>
                  </a:ext>
                </a:extLst>
              </p:cNvPr>
              <p:cNvSpPr/>
              <p:nvPr/>
            </p:nvSpPr>
            <p:spPr>
              <a:xfrm>
                <a:off x="622201" y="2306979"/>
                <a:ext cx="8420875" cy="2474524"/>
              </a:xfrm>
              <a:prstGeom prst="rect">
                <a:avLst/>
              </a:prstGeom>
            </p:spPr>
            <p:txBody>
              <a:bodyPr wrap="square">
                <a:spAutoFit/>
              </a:bodyPr>
              <a:lstStyle/>
              <a:p>
                <a:pPr marL="457200" indent="-457200">
                  <a:lnSpc>
                    <a:spcPct val="90000"/>
                  </a:lnSpc>
                  <a:spcBef>
                    <a:spcPct val="0"/>
                  </a:spcBef>
                  <a:buFont typeface="Wingdings" panose="05000000000000000000" pitchFamily="2" charset="2"/>
                  <a:buChar char="§"/>
                </a:pPr>
                <a:r>
                  <a:rPr lang="en-US" dirty="0">
                    <a:solidFill>
                      <a:srgbClr val="3B3838"/>
                    </a:solidFill>
                    <a:latin typeface="Signika"/>
                    <a:ea typeface="+mj-ea"/>
                    <a:cs typeface="+mj-cs"/>
                  </a:rPr>
                  <a:t>Assume that we have performed some edge detection, and a thresholding of the edge magnitude image.</a:t>
                </a:r>
              </a:p>
              <a:p>
                <a:pPr marL="457200" indent="-457200">
                  <a:lnSpc>
                    <a:spcPct val="90000"/>
                  </a:lnSpc>
                  <a:spcBef>
                    <a:spcPct val="0"/>
                  </a:spcBef>
                  <a:buFont typeface="Wingdings" panose="05000000000000000000" pitchFamily="2" charset="2"/>
                  <a:buChar char="§"/>
                </a:pPr>
                <a:r>
                  <a:rPr lang="en-US" dirty="0">
                    <a:solidFill>
                      <a:srgbClr val="3B3838"/>
                    </a:solidFill>
                    <a:latin typeface="Signika"/>
                    <a:ea typeface="+mj-ea"/>
                    <a:cs typeface="+mj-cs"/>
                  </a:rPr>
                  <a:t>Thus, we have n pixels that may partially describe the boundary of some objects.</a:t>
                </a:r>
              </a:p>
              <a:p>
                <a:pPr marL="457200" indent="-457200">
                  <a:lnSpc>
                    <a:spcPct val="90000"/>
                  </a:lnSpc>
                  <a:spcBef>
                    <a:spcPct val="0"/>
                  </a:spcBef>
                  <a:buFont typeface="Wingdings" panose="05000000000000000000" pitchFamily="2" charset="2"/>
                  <a:buChar char="§"/>
                </a:pPr>
                <a:r>
                  <a:rPr lang="en-US" dirty="0">
                    <a:solidFill>
                      <a:srgbClr val="3B3838"/>
                    </a:solidFill>
                    <a:latin typeface="Signika"/>
                    <a:ea typeface="+mj-ea"/>
                    <a:cs typeface="+mj-cs"/>
                  </a:rPr>
                  <a:t>We wish to find sets of pixels that make up straight lines.</a:t>
                </a:r>
              </a:p>
              <a:p>
                <a:r>
                  <a:rPr lang="en-US" dirty="0">
                    <a:solidFill>
                      <a:srgbClr val="3B3838"/>
                    </a:solidFill>
                    <a:latin typeface="Signika"/>
                  </a:rPr>
                  <a:t>Regarding a point </a:t>
                </a:r>
                <a14:m>
                  <m:oMath xmlns:m="http://schemas.openxmlformats.org/officeDocument/2006/math">
                    <m:sSub>
                      <m:sSubPr>
                        <m:ctrlPr>
                          <a:rPr lang="en-US" i="1" smtClean="0">
                            <a:solidFill>
                              <a:srgbClr val="3B3838"/>
                            </a:solidFill>
                            <a:latin typeface="Cambria Math" panose="02040503050406030204" pitchFamily="18" charset="0"/>
                          </a:rPr>
                        </m:ctrlPr>
                      </m:sSubPr>
                      <m:e>
                        <m:r>
                          <a:rPr lang="en-US" b="0" i="1" smtClean="0">
                            <a:solidFill>
                              <a:srgbClr val="3B3838"/>
                            </a:solidFill>
                            <a:latin typeface="Cambria Math" panose="02040503050406030204" pitchFamily="18" charset="0"/>
                          </a:rPr>
                          <m:t>(</m:t>
                        </m:r>
                        <m:r>
                          <a:rPr lang="en-US" b="0" i="1" smtClean="0">
                            <a:solidFill>
                              <a:srgbClr val="3B3838"/>
                            </a:solidFill>
                            <a:latin typeface="Cambria Math" panose="02040503050406030204" pitchFamily="18" charset="0"/>
                          </a:rPr>
                          <m:t>𝑥</m:t>
                        </m:r>
                      </m:e>
                      <m:sub>
                        <m:r>
                          <a:rPr lang="en-US" b="0" i="1" smtClean="0">
                            <a:solidFill>
                              <a:srgbClr val="3B3838"/>
                            </a:solidFill>
                            <a:latin typeface="Cambria Math" panose="02040503050406030204" pitchFamily="18" charset="0"/>
                          </a:rPr>
                          <m:t>𝑖</m:t>
                        </m:r>
                      </m:sub>
                    </m:sSub>
                    <m:r>
                      <a:rPr lang="en-US" b="0" i="1" smtClean="0">
                        <a:solidFill>
                          <a:srgbClr val="3B3838"/>
                        </a:solidFill>
                        <a:latin typeface="Cambria Math" panose="02040503050406030204" pitchFamily="18" charset="0"/>
                      </a:rPr>
                      <m:t>, </m:t>
                    </m:r>
                    <m:sSub>
                      <m:sSubPr>
                        <m:ctrlPr>
                          <a:rPr lang="en-US" b="0" i="1" smtClean="0">
                            <a:solidFill>
                              <a:srgbClr val="3B3838"/>
                            </a:solidFill>
                            <a:latin typeface="Cambria Math" panose="02040503050406030204" pitchFamily="18" charset="0"/>
                          </a:rPr>
                        </m:ctrlPr>
                      </m:sSubPr>
                      <m:e>
                        <m:r>
                          <a:rPr lang="en-US" b="0" i="1" smtClean="0">
                            <a:solidFill>
                              <a:srgbClr val="3B3838"/>
                            </a:solidFill>
                            <a:latin typeface="Cambria Math" panose="02040503050406030204" pitchFamily="18" charset="0"/>
                          </a:rPr>
                          <m:t>𝑦</m:t>
                        </m:r>
                      </m:e>
                      <m:sub>
                        <m:r>
                          <a:rPr lang="en-US" b="0" i="1" smtClean="0">
                            <a:solidFill>
                              <a:srgbClr val="3B3838"/>
                            </a:solidFill>
                            <a:latin typeface="Cambria Math" panose="02040503050406030204" pitchFamily="18" charset="0"/>
                          </a:rPr>
                          <m:t>𝑖</m:t>
                        </m:r>
                      </m:sub>
                    </m:sSub>
                  </m:oMath>
                </a14:m>
                <a:r>
                  <a:rPr lang="en-US" dirty="0">
                    <a:solidFill>
                      <a:srgbClr val="3B3838"/>
                    </a:solidFill>
                    <a:latin typeface="Signika"/>
                  </a:rPr>
                  <a:t>) and </a:t>
                </a:r>
              </a:p>
              <a:p>
                <a:r>
                  <a:rPr lang="en-US" dirty="0">
                    <a:solidFill>
                      <a:srgbClr val="3B3838"/>
                    </a:solidFill>
                    <a:latin typeface="Signika"/>
                  </a:rPr>
                  <a:t>  a straight line </a:t>
                </a:r>
                <a14:m>
                  <m:oMath xmlns:m="http://schemas.openxmlformats.org/officeDocument/2006/math">
                    <m:sSub>
                      <m:sSubPr>
                        <m:ctrlPr>
                          <a:rPr lang="en-US" i="1" smtClean="0">
                            <a:solidFill>
                              <a:srgbClr val="3B3838"/>
                            </a:solidFill>
                            <a:latin typeface="Cambria Math" panose="02040503050406030204" pitchFamily="18" charset="0"/>
                          </a:rPr>
                        </m:ctrlPr>
                      </m:sSubPr>
                      <m:e>
                        <m:r>
                          <a:rPr lang="en-US" b="0" i="1" smtClean="0">
                            <a:solidFill>
                              <a:srgbClr val="3B3838"/>
                            </a:solidFill>
                            <a:latin typeface="Cambria Math" panose="02040503050406030204" pitchFamily="18" charset="0"/>
                          </a:rPr>
                          <m:t>𝑦</m:t>
                        </m:r>
                      </m:e>
                      <m:sub>
                        <m:r>
                          <a:rPr lang="en-US" b="0" i="1" smtClean="0">
                            <a:solidFill>
                              <a:srgbClr val="3B3838"/>
                            </a:solidFill>
                            <a:latin typeface="Cambria Math" panose="02040503050406030204" pitchFamily="18" charset="0"/>
                          </a:rPr>
                          <m:t>𝑖</m:t>
                        </m:r>
                      </m:sub>
                    </m:sSub>
                    <m:r>
                      <a:rPr lang="en-US" b="0" i="1" smtClean="0">
                        <a:solidFill>
                          <a:srgbClr val="3B3838"/>
                        </a:solidFill>
                        <a:latin typeface="Cambria Math" panose="02040503050406030204" pitchFamily="18" charset="0"/>
                      </a:rPr>
                      <m:t>=</m:t>
                    </m:r>
                    <m:r>
                      <a:rPr lang="en-US" b="0" i="1" smtClean="0">
                        <a:solidFill>
                          <a:srgbClr val="3B3838"/>
                        </a:solidFill>
                        <a:latin typeface="Cambria Math" panose="02040503050406030204" pitchFamily="18" charset="0"/>
                      </a:rPr>
                      <m:t>𝑎</m:t>
                    </m:r>
                    <m:r>
                      <a:rPr lang="en-US" b="0" i="1" smtClean="0">
                        <a:solidFill>
                          <a:srgbClr val="3B3838"/>
                        </a:solidFill>
                        <a:latin typeface="Cambria Math" panose="02040503050406030204" pitchFamily="18" charset="0"/>
                      </a:rPr>
                      <m:t>∗</m:t>
                    </m:r>
                    <m:sSub>
                      <m:sSubPr>
                        <m:ctrlPr>
                          <a:rPr lang="en-US" b="0" i="1" smtClean="0">
                            <a:solidFill>
                              <a:srgbClr val="3B3838"/>
                            </a:solidFill>
                            <a:latin typeface="Cambria Math" panose="02040503050406030204" pitchFamily="18" charset="0"/>
                          </a:rPr>
                        </m:ctrlPr>
                      </m:sSubPr>
                      <m:e>
                        <m:r>
                          <a:rPr lang="en-US" b="0" i="1" smtClean="0">
                            <a:solidFill>
                              <a:srgbClr val="3B3838"/>
                            </a:solidFill>
                            <a:latin typeface="Cambria Math" panose="02040503050406030204" pitchFamily="18" charset="0"/>
                          </a:rPr>
                          <m:t>𝑥</m:t>
                        </m:r>
                      </m:e>
                      <m:sub>
                        <m:r>
                          <a:rPr lang="en-US" b="0" i="1" smtClean="0">
                            <a:solidFill>
                              <a:srgbClr val="3B3838"/>
                            </a:solidFill>
                            <a:latin typeface="Cambria Math" panose="02040503050406030204" pitchFamily="18" charset="0"/>
                          </a:rPr>
                          <m:t>𝑖</m:t>
                        </m:r>
                      </m:sub>
                    </m:sSub>
                    <m:r>
                      <a:rPr lang="en-US" b="0" i="1" smtClean="0">
                        <a:solidFill>
                          <a:srgbClr val="3B3838"/>
                        </a:solidFill>
                        <a:latin typeface="Cambria Math" panose="02040503050406030204" pitchFamily="18" charset="0"/>
                      </a:rPr>
                      <m:t>+</m:t>
                    </m:r>
                    <m:r>
                      <a:rPr lang="en-US" b="0" i="1" smtClean="0">
                        <a:solidFill>
                          <a:srgbClr val="3B3838"/>
                        </a:solidFill>
                        <a:latin typeface="Cambria Math" panose="02040503050406030204" pitchFamily="18" charset="0"/>
                      </a:rPr>
                      <m:t>𝑏</m:t>
                    </m:r>
                  </m:oMath>
                </a14:m>
                <a:endParaRPr lang="en-US" b="0" dirty="0">
                  <a:solidFill>
                    <a:srgbClr val="3B3838"/>
                  </a:solidFill>
                  <a:latin typeface="Signika"/>
                </a:endParaRPr>
              </a:p>
              <a:p>
                <a:r>
                  <a:rPr lang="en-US" dirty="0">
                    <a:solidFill>
                      <a:srgbClr val="3B3838"/>
                    </a:solidFill>
                    <a:latin typeface="Signika"/>
                  </a:rPr>
                  <a:t>     – There are many lines passing through the point </a:t>
                </a:r>
                <a14:m>
                  <m:oMath xmlns:m="http://schemas.openxmlformats.org/officeDocument/2006/math">
                    <m:sSub>
                      <m:sSubPr>
                        <m:ctrlPr>
                          <a:rPr lang="en-US" altLang="zh-CN" i="1">
                            <a:solidFill>
                              <a:srgbClr val="3B3838"/>
                            </a:solidFill>
                            <a:latin typeface="Cambria Math" panose="02040503050406030204" pitchFamily="18" charset="0"/>
                          </a:rPr>
                        </m:ctrlPr>
                      </m:sSubPr>
                      <m:e>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𝑥</m:t>
                        </m:r>
                      </m:e>
                      <m:sub>
                        <m:r>
                          <a:rPr lang="en-US" altLang="zh-CN" i="1">
                            <a:solidFill>
                              <a:srgbClr val="3B3838"/>
                            </a:solidFill>
                            <a:latin typeface="Cambria Math" panose="02040503050406030204" pitchFamily="18" charset="0"/>
                          </a:rPr>
                          <m:t>𝑖</m:t>
                        </m:r>
                      </m:sub>
                    </m:sSub>
                    <m:r>
                      <a:rPr lang="en-US" altLang="zh-CN" i="1">
                        <a:solidFill>
                          <a:srgbClr val="3B3838"/>
                        </a:solidFill>
                        <a:latin typeface="Cambria Math" panose="02040503050406030204" pitchFamily="18" charset="0"/>
                      </a:rPr>
                      <m:t>, </m:t>
                    </m:r>
                    <m:sSub>
                      <m:sSubPr>
                        <m:ctrlPr>
                          <a:rPr lang="en-US" altLang="zh-CN" i="1">
                            <a:solidFill>
                              <a:srgbClr val="3B3838"/>
                            </a:solidFill>
                            <a:latin typeface="Cambria Math" panose="02040503050406030204" pitchFamily="18" charset="0"/>
                          </a:rPr>
                        </m:ctrlPr>
                      </m:sSubPr>
                      <m:e>
                        <m:r>
                          <a:rPr lang="en-US" altLang="zh-CN" i="1">
                            <a:solidFill>
                              <a:srgbClr val="3B3838"/>
                            </a:solidFill>
                            <a:latin typeface="Cambria Math" panose="02040503050406030204" pitchFamily="18" charset="0"/>
                          </a:rPr>
                          <m:t>𝑦</m:t>
                        </m:r>
                      </m:e>
                      <m:sub>
                        <m:r>
                          <a:rPr lang="en-US" altLang="zh-CN" i="1">
                            <a:solidFill>
                              <a:srgbClr val="3B3838"/>
                            </a:solidFill>
                            <a:latin typeface="Cambria Math" panose="02040503050406030204" pitchFamily="18" charset="0"/>
                          </a:rPr>
                          <m:t>𝑖</m:t>
                        </m:r>
                      </m:sub>
                    </m:sSub>
                  </m:oMath>
                </a14:m>
                <a:r>
                  <a:rPr lang="en-US" altLang="zh-CN" dirty="0">
                    <a:solidFill>
                      <a:srgbClr val="3B3838"/>
                    </a:solidFill>
                    <a:latin typeface="Signika"/>
                  </a:rPr>
                  <a:t>);</a:t>
                </a:r>
                <a:endParaRPr lang="en-US" dirty="0">
                  <a:solidFill>
                    <a:srgbClr val="3B3838"/>
                  </a:solidFill>
                  <a:latin typeface="Signika"/>
                </a:endParaRPr>
              </a:p>
              <a:p>
                <a:r>
                  <a:rPr lang="en-US" dirty="0">
                    <a:solidFill>
                      <a:srgbClr val="3B3838"/>
                    </a:solidFill>
                    <a:latin typeface="Signika"/>
                  </a:rPr>
                  <a:t>     – Common to them is that they satisfy the equation for some;</a:t>
                </a:r>
              </a:p>
              <a:p>
                <a:r>
                  <a:rPr lang="en-US" dirty="0">
                    <a:solidFill>
                      <a:srgbClr val="3B3838"/>
                    </a:solidFill>
                    <a:latin typeface="Signika"/>
                  </a:rPr>
                  <a:t>set of parameters (a b).</a:t>
                </a:r>
              </a:p>
            </p:txBody>
          </p:sp>
        </mc:Choice>
        <mc:Fallback xmlns="">
          <p:sp>
            <p:nvSpPr>
              <p:cNvPr id="7" name="Rectangle 6">
                <a:extLst>
                  <a:ext uri="{FF2B5EF4-FFF2-40B4-BE49-F238E27FC236}">
                    <a16:creationId xmlns:a16="http://schemas.microsoft.com/office/drawing/2014/main" id="{F2B1B089-E3E6-471D-83C8-652AFEF063F8}"/>
                  </a:ext>
                </a:extLst>
              </p:cNvPr>
              <p:cNvSpPr>
                <a:spLocks noRot="1" noChangeAspect="1" noMove="1" noResize="1" noEditPoints="1" noAdjustHandles="1" noChangeArrowheads="1" noChangeShapeType="1" noTextEdit="1"/>
              </p:cNvSpPr>
              <p:nvPr/>
            </p:nvSpPr>
            <p:spPr>
              <a:xfrm>
                <a:off x="622201" y="2306979"/>
                <a:ext cx="8420875" cy="2474524"/>
              </a:xfrm>
              <a:prstGeom prst="rect">
                <a:avLst/>
              </a:prstGeom>
              <a:blipFill>
                <a:blip r:embed="rId4"/>
                <a:stretch>
                  <a:fillRect l="-579" t="-2217" b="-29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7B7E6F9-F442-40DF-A405-DD5943E3554F}"/>
                  </a:ext>
                </a:extLst>
              </p:cNvPr>
              <p:cNvSpPr/>
              <p:nvPr/>
            </p:nvSpPr>
            <p:spPr>
              <a:xfrm>
                <a:off x="622201" y="5419326"/>
                <a:ext cx="4705006" cy="707886"/>
              </a:xfrm>
              <a:prstGeom prst="rect">
                <a:avLst/>
              </a:prstGeom>
            </p:spPr>
            <p:txBody>
              <a:bodyPr wrap="none">
                <a:spAutoFit/>
              </a:bodyPr>
              <a:lstStyle/>
              <a:p>
                <a:r>
                  <a:rPr lang="es-ES" sz="4000" dirty="0">
                    <a:latin typeface="Signika"/>
                  </a:rPr>
                  <a:t>Circule</a:t>
                </a:r>
                <a:r>
                  <a:rPr lang="es-ES" sz="4000" b="1" dirty="0">
                    <a:latin typeface="Signika"/>
                  </a:rPr>
                  <a:t>  </a:t>
                </a:r>
                <a:r>
                  <a:rPr lang="es-ES" dirty="0">
                    <a:latin typeface="Signika"/>
                  </a:rPr>
                  <a:t> </a:t>
                </a:r>
                <a14:m>
                  <m:oMath xmlns:m="http://schemas.openxmlformats.org/officeDocument/2006/math">
                    <m:sSup>
                      <m:sSupPr>
                        <m:ctrlPr>
                          <a:rPr lang="es-ES" i="1" smtClean="0">
                            <a:solidFill>
                              <a:srgbClr val="FF0000"/>
                            </a:solidFill>
                            <a:latin typeface="Cambria Math" panose="02040503050406030204" pitchFamily="18" charset="0"/>
                          </a:rPr>
                        </m:ctrlPr>
                      </m:sSupPr>
                      <m:e>
                        <m:d>
                          <m:dPr>
                            <m:ctrlPr>
                              <a:rPr lang="es-ES" i="1" smtClean="0">
                                <a:solidFill>
                                  <a:srgbClr val="FF0000"/>
                                </a:solidFill>
                                <a:latin typeface="Cambria Math" panose="02040503050406030204" pitchFamily="18" charset="0"/>
                              </a:rPr>
                            </m:ctrlPr>
                          </m:dPr>
                          <m:e>
                            <m:r>
                              <a:rPr lang="es-ES" i="1" smtClean="0">
                                <a:solidFill>
                                  <a:srgbClr val="FF0000"/>
                                </a:solidFill>
                                <a:latin typeface="Cambria Math" panose="02040503050406030204" pitchFamily="18" charset="0"/>
                              </a:rPr>
                              <m:t>𝑥</m:t>
                            </m:r>
                            <m:r>
                              <a:rPr lang="es-ES" i="1" smtClean="0">
                                <a:solidFill>
                                  <a:srgbClr val="FF0000"/>
                                </a:solidFill>
                                <a:latin typeface="Cambria Math" panose="02040503050406030204" pitchFamily="18" charset="0"/>
                              </a:rPr>
                              <m:t>−</m:t>
                            </m:r>
                            <m:r>
                              <a:rPr lang="es-ES" i="1" smtClean="0">
                                <a:solidFill>
                                  <a:srgbClr val="FF0000"/>
                                </a:solidFill>
                                <a:latin typeface="Cambria Math" panose="02040503050406030204" pitchFamily="18" charset="0"/>
                              </a:rPr>
                              <m:t>𝑎</m:t>
                            </m:r>
                          </m:e>
                        </m:d>
                      </m:e>
                      <m:sup>
                        <m:r>
                          <a:rPr lang="es-ES" i="1" smtClean="0">
                            <a:solidFill>
                              <a:srgbClr val="FF0000"/>
                            </a:solidFill>
                            <a:latin typeface="Cambria Math" panose="02040503050406030204" pitchFamily="18" charset="0"/>
                          </a:rPr>
                          <m:t>2</m:t>
                        </m:r>
                      </m:sup>
                    </m:sSup>
                    <m:r>
                      <a:rPr lang="es-ES" i="1" smtClean="0">
                        <a:solidFill>
                          <a:srgbClr val="FF0000"/>
                        </a:solidFill>
                        <a:latin typeface="Cambria Math" panose="02040503050406030204" pitchFamily="18" charset="0"/>
                      </a:rPr>
                      <m:t>+</m:t>
                    </m:r>
                    <m:sSup>
                      <m:sSupPr>
                        <m:ctrlPr>
                          <a:rPr lang="es-ES" i="1" smtClean="0">
                            <a:solidFill>
                              <a:srgbClr val="FF0000"/>
                            </a:solidFill>
                            <a:latin typeface="Cambria Math" panose="02040503050406030204" pitchFamily="18" charset="0"/>
                          </a:rPr>
                        </m:ctrlPr>
                      </m:sSupPr>
                      <m:e>
                        <m:d>
                          <m:dPr>
                            <m:ctrlPr>
                              <a:rPr lang="es-ES" i="1" smtClean="0">
                                <a:solidFill>
                                  <a:srgbClr val="FF0000"/>
                                </a:solidFill>
                                <a:latin typeface="Cambria Math" panose="02040503050406030204" pitchFamily="18" charset="0"/>
                              </a:rPr>
                            </m:ctrlPr>
                          </m:dPr>
                          <m:e>
                            <m:r>
                              <a:rPr lang="es-ES" i="1" smtClean="0">
                                <a:solidFill>
                                  <a:srgbClr val="FF0000"/>
                                </a:solidFill>
                                <a:latin typeface="Cambria Math" panose="02040503050406030204" pitchFamily="18" charset="0"/>
                              </a:rPr>
                              <m:t>𝑦</m:t>
                            </m:r>
                            <m:r>
                              <a:rPr lang="es-ES" i="1" smtClean="0">
                                <a:solidFill>
                                  <a:srgbClr val="FF0000"/>
                                </a:solidFill>
                                <a:latin typeface="Cambria Math" panose="02040503050406030204" pitchFamily="18" charset="0"/>
                              </a:rPr>
                              <m:t>−</m:t>
                            </m:r>
                            <m:r>
                              <a:rPr lang="es-ES" i="1" smtClean="0">
                                <a:solidFill>
                                  <a:srgbClr val="FF0000"/>
                                </a:solidFill>
                                <a:latin typeface="Cambria Math" panose="02040503050406030204" pitchFamily="18" charset="0"/>
                              </a:rPr>
                              <m:t>𝑏</m:t>
                            </m:r>
                          </m:e>
                        </m:d>
                      </m:e>
                      <m:sup>
                        <m:r>
                          <a:rPr lang="es-ES" i="1" smtClean="0">
                            <a:solidFill>
                              <a:srgbClr val="FF0000"/>
                            </a:solidFill>
                            <a:latin typeface="Cambria Math" panose="02040503050406030204" pitchFamily="18" charset="0"/>
                          </a:rPr>
                          <m:t>2</m:t>
                        </m:r>
                      </m:sup>
                    </m:sSup>
                    <m:r>
                      <a:rPr lang="es-ES" i="1" smtClean="0">
                        <a:solidFill>
                          <a:srgbClr val="FF0000"/>
                        </a:solidFill>
                        <a:latin typeface="Cambria Math" panose="02040503050406030204" pitchFamily="18" charset="0"/>
                      </a:rPr>
                      <m:t>=</m:t>
                    </m:r>
                    <m:sSup>
                      <m:sSupPr>
                        <m:ctrlPr>
                          <a:rPr lang="es-ES" i="1" smtClean="0">
                            <a:solidFill>
                              <a:srgbClr val="FF0000"/>
                            </a:solidFill>
                            <a:latin typeface="Cambria Math" panose="02040503050406030204" pitchFamily="18" charset="0"/>
                          </a:rPr>
                        </m:ctrlPr>
                      </m:sSupPr>
                      <m:e>
                        <m:r>
                          <a:rPr lang="es-ES" i="1" smtClean="0">
                            <a:solidFill>
                              <a:srgbClr val="FF0000"/>
                            </a:solidFill>
                            <a:latin typeface="Cambria Math" panose="02040503050406030204" pitchFamily="18" charset="0"/>
                          </a:rPr>
                          <m:t>𝑐</m:t>
                        </m:r>
                      </m:e>
                      <m:sup>
                        <m:r>
                          <a:rPr lang="es-ES" i="1" smtClean="0">
                            <a:solidFill>
                              <a:srgbClr val="FF0000"/>
                            </a:solidFill>
                            <a:latin typeface="Cambria Math" panose="02040503050406030204" pitchFamily="18" charset="0"/>
                          </a:rPr>
                          <m:t>2</m:t>
                        </m:r>
                      </m:sup>
                    </m:sSup>
                  </m:oMath>
                </a14:m>
                <a:endParaRPr lang="en-US" dirty="0">
                  <a:latin typeface="Signika"/>
                </a:endParaRPr>
              </a:p>
            </p:txBody>
          </p:sp>
        </mc:Choice>
        <mc:Fallback xmlns="">
          <p:sp>
            <p:nvSpPr>
              <p:cNvPr id="9" name="Rectangle 8">
                <a:extLst>
                  <a:ext uri="{FF2B5EF4-FFF2-40B4-BE49-F238E27FC236}">
                    <a16:creationId xmlns:a16="http://schemas.microsoft.com/office/drawing/2014/main" xmlns:a14="http://schemas.microsoft.com/office/drawing/2010/main" xmlns="" id="{17B7E6F9-F442-40DF-A405-DD5943E3554F}"/>
                  </a:ext>
                </a:extLst>
              </p:cNvPr>
              <p:cNvSpPr>
                <a:spLocks noRot="1" noChangeAspect="1" noMove="1" noResize="1" noEditPoints="1" noAdjustHandles="1" noChangeArrowheads="1" noChangeShapeType="1" noTextEdit="1"/>
              </p:cNvSpPr>
              <p:nvPr/>
            </p:nvSpPr>
            <p:spPr>
              <a:xfrm>
                <a:off x="622201" y="5419326"/>
                <a:ext cx="4705006" cy="707886"/>
              </a:xfrm>
              <a:prstGeom prst="rect">
                <a:avLst/>
              </a:prstGeom>
              <a:blipFill rotWithShape="0">
                <a:blip r:embed="rId5"/>
                <a:stretch>
                  <a:fillRect l="-4534" t="-15517" b="-3620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95AF201-0B67-40D8-926A-E1D4D3E3CDA6}"/>
              </a:ext>
            </a:extLst>
          </p:cNvPr>
          <p:cNvSpPr>
            <a:spLocks noGrp="1"/>
          </p:cNvSpPr>
          <p:nvPr>
            <p:ph type="sldNum" sz="quarter" idx="12"/>
          </p:nvPr>
        </p:nvSpPr>
        <p:spPr/>
        <p:txBody>
          <a:bodyPr/>
          <a:lstStyle/>
          <a:p>
            <a:fld id="{5D904C11-C234-4E1C-ACC3-B9D0B57A84CF}" type="slidenum">
              <a:rPr lang="en-US" smtClean="0"/>
              <a:t>21</a:t>
            </a:fld>
            <a:endParaRPr lang="en-US"/>
          </a:p>
        </p:txBody>
      </p:sp>
      <p:sp>
        <p:nvSpPr>
          <p:cNvPr id="10" name="Rounded Rectangle 9">
            <a:extLst>
              <a:ext uri="{FF2B5EF4-FFF2-40B4-BE49-F238E27FC236}">
                <a16:creationId xmlns:a16="http://schemas.microsoft.com/office/drawing/2014/main" id="{EFEE307B-F691-4367-AD7E-4ADBD81AF7A6}"/>
              </a:ext>
            </a:extLst>
          </p:cNvPr>
          <p:cNvSpPr/>
          <p:nvPr/>
        </p:nvSpPr>
        <p:spPr>
          <a:xfrm>
            <a:off x="417805" y="300582"/>
            <a:ext cx="666371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Edge detection:  Hough transform</a:t>
            </a:r>
          </a:p>
        </p:txBody>
      </p:sp>
    </p:spTree>
    <p:extLst>
      <p:ext uri="{BB962C8B-B14F-4D97-AF65-F5344CB8AC3E}">
        <p14:creationId xmlns:p14="http://schemas.microsoft.com/office/powerpoint/2010/main" val="7263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64930-FA0F-4975-90B1-7ED4F42FB1C2}"/>
              </a:ext>
            </a:extLst>
          </p:cNvPr>
          <p:cNvSpPr/>
          <p:nvPr/>
        </p:nvSpPr>
        <p:spPr>
          <a:xfrm>
            <a:off x="417804" y="1437584"/>
            <a:ext cx="3327515" cy="1200329"/>
          </a:xfrm>
          <a:prstGeom prst="rect">
            <a:avLst/>
          </a:prstGeom>
        </p:spPr>
        <p:txBody>
          <a:bodyPr wrap="square">
            <a:spAutoFit/>
          </a:bodyPr>
          <a:lstStyle/>
          <a:p>
            <a:r>
              <a:rPr lang="en-US" dirty="0">
                <a:solidFill>
                  <a:srgbClr val="3B3838"/>
                </a:solidFill>
                <a:latin typeface="Signika"/>
              </a:rPr>
              <a:t>Natural scene</a:t>
            </a:r>
          </a:p>
          <a:p>
            <a:r>
              <a:rPr lang="en-US" dirty="0">
                <a:solidFill>
                  <a:srgbClr val="3B3838"/>
                </a:solidFill>
                <a:latin typeface="Signika"/>
              </a:rPr>
              <a:t>Sobel edge</a:t>
            </a:r>
          </a:p>
          <a:p>
            <a:r>
              <a:rPr lang="en-US" dirty="0">
                <a:solidFill>
                  <a:srgbClr val="3B3838"/>
                </a:solidFill>
                <a:latin typeface="Signika"/>
              </a:rPr>
              <a:t>Binary </a:t>
            </a:r>
            <a:r>
              <a:rPr lang="en-US" altLang="zh-CN" dirty="0">
                <a:solidFill>
                  <a:srgbClr val="3B3838"/>
                </a:solidFill>
                <a:latin typeface="Signika"/>
              </a:rPr>
              <a:t>Sobel edge</a:t>
            </a:r>
          </a:p>
          <a:p>
            <a:r>
              <a:rPr lang="en-US" altLang="zh-CN" dirty="0">
                <a:solidFill>
                  <a:srgbClr val="3B3838"/>
                </a:solidFill>
                <a:latin typeface="Signika"/>
              </a:rPr>
              <a:t>Hough Lines</a:t>
            </a:r>
          </a:p>
        </p:txBody>
      </p:sp>
      <p:pic>
        <p:nvPicPr>
          <p:cNvPr id="5" name="Picture 4">
            <a:extLst>
              <a:ext uri="{FF2B5EF4-FFF2-40B4-BE49-F238E27FC236}">
                <a16:creationId xmlns:a16="http://schemas.microsoft.com/office/drawing/2014/main" id="{9A1B32A0-0848-407E-9741-426395DE2A73}"/>
              </a:ext>
            </a:extLst>
          </p:cNvPr>
          <p:cNvPicPr>
            <a:picLocks noChangeAspect="1"/>
          </p:cNvPicPr>
          <p:nvPr/>
        </p:nvPicPr>
        <p:blipFill>
          <a:blip r:embed="rId3"/>
          <a:stretch>
            <a:fillRect/>
          </a:stretch>
        </p:blipFill>
        <p:spPr>
          <a:xfrm>
            <a:off x="2971801" y="1705942"/>
            <a:ext cx="5484879" cy="4111592"/>
          </a:xfrm>
          <a:prstGeom prst="rect">
            <a:avLst/>
          </a:prstGeom>
        </p:spPr>
      </p:pic>
      <p:pic>
        <p:nvPicPr>
          <p:cNvPr id="10" name="Picture 9">
            <a:extLst>
              <a:ext uri="{FF2B5EF4-FFF2-40B4-BE49-F238E27FC236}">
                <a16:creationId xmlns:a16="http://schemas.microsoft.com/office/drawing/2014/main" id="{AEC07947-C780-4E9C-9F82-1B0C98793C72}"/>
              </a:ext>
            </a:extLst>
          </p:cNvPr>
          <p:cNvPicPr>
            <a:picLocks noChangeAspect="1"/>
          </p:cNvPicPr>
          <p:nvPr/>
        </p:nvPicPr>
        <p:blipFill>
          <a:blip r:embed="rId4"/>
          <a:stretch>
            <a:fillRect/>
          </a:stretch>
        </p:blipFill>
        <p:spPr>
          <a:xfrm>
            <a:off x="3377756" y="1261506"/>
            <a:ext cx="6041119" cy="4514746"/>
          </a:xfrm>
          <a:prstGeom prst="rect">
            <a:avLst/>
          </a:prstGeom>
        </p:spPr>
      </p:pic>
      <p:pic>
        <p:nvPicPr>
          <p:cNvPr id="11" name="Picture 10">
            <a:extLst>
              <a:ext uri="{FF2B5EF4-FFF2-40B4-BE49-F238E27FC236}">
                <a16:creationId xmlns:a16="http://schemas.microsoft.com/office/drawing/2014/main" id="{456D06B3-BCC8-4380-9EB7-0B32AE0DA82C}"/>
              </a:ext>
            </a:extLst>
          </p:cNvPr>
          <p:cNvPicPr>
            <a:picLocks noChangeAspect="1"/>
          </p:cNvPicPr>
          <p:nvPr/>
        </p:nvPicPr>
        <p:blipFill>
          <a:blip r:embed="rId5"/>
          <a:stretch>
            <a:fillRect/>
          </a:stretch>
        </p:blipFill>
        <p:spPr>
          <a:xfrm>
            <a:off x="3745319" y="1321009"/>
            <a:ext cx="6466707" cy="4847562"/>
          </a:xfrm>
          <a:prstGeom prst="rect">
            <a:avLst/>
          </a:prstGeom>
        </p:spPr>
      </p:pic>
      <p:pic>
        <p:nvPicPr>
          <p:cNvPr id="12" name="Picture 11">
            <a:extLst>
              <a:ext uri="{FF2B5EF4-FFF2-40B4-BE49-F238E27FC236}">
                <a16:creationId xmlns:a16="http://schemas.microsoft.com/office/drawing/2014/main" id="{CA8E78F1-FCD6-45AE-A0EA-BD10C5F54AF1}"/>
              </a:ext>
            </a:extLst>
          </p:cNvPr>
          <p:cNvPicPr>
            <a:picLocks noChangeAspect="1"/>
          </p:cNvPicPr>
          <p:nvPr/>
        </p:nvPicPr>
        <p:blipFill>
          <a:blip r:embed="rId6"/>
          <a:stretch>
            <a:fillRect/>
          </a:stretch>
        </p:blipFill>
        <p:spPr>
          <a:xfrm>
            <a:off x="4334617" y="1264937"/>
            <a:ext cx="6633101" cy="4959705"/>
          </a:xfrm>
          <a:prstGeom prst="rect">
            <a:avLst/>
          </a:prstGeom>
        </p:spPr>
      </p:pic>
      <p:sp>
        <p:nvSpPr>
          <p:cNvPr id="7" name="Slide Number Placeholder 6">
            <a:extLst>
              <a:ext uri="{FF2B5EF4-FFF2-40B4-BE49-F238E27FC236}">
                <a16:creationId xmlns:a16="http://schemas.microsoft.com/office/drawing/2014/main" id="{2E8A797F-8A66-4A11-A2AC-3BE9DF1E1A36}"/>
              </a:ext>
            </a:extLst>
          </p:cNvPr>
          <p:cNvSpPr>
            <a:spLocks noGrp="1"/>
          </p:cNvSpPr>
          <p:nvPr>
            <p:ph type="sldNum" sz="quarter" idx="12"/>
          </p:nvPr>
        </p:nvSpPr>
        <p:spPr/>
        <p:txBody>
          <a:bodyPr/>
          <a:lstStyle/>
          <a:p>
            <a:fld id="{5D904C11-C234-4E1C-ACC3-B9D0B57A84CF}" type="slidenum">
              <a:rPr lang="en-US" b="0" smtClean="0"/>
              <a:t>22</a:t>
            </a:fld>
            <a:endParaRPr lang="en-US" b="0" dirty="0"/>
          </a:p>
        </p:txBody>
      </p:sp>
      <p:sp>
        <p:nvSpPr>
          <p:cNvPr id="14" name="Rounded Rectangle 13">
            <a:extLst>
              <a:ext uri="{FF2B5EF4-FFF2-40B4-BE49-F238E27FC236}">
                <a16:creationId xmlns:a16="http://schemas.microsoft.com/office/drawing/2014/main" id="{EFEE307B-F691-4367-AD7E-4ADBD81AF7A6}"/>
              </a:ext>
            </a:extLst>
          </p:cNvPr>
          <p:cNvSpPr/>
          <p:nvPr/>
        </p:nvSpPr>
        <p:spPr>
          <a:xfrm>
            <a:off x="417805" y="300582"/>
            <a:ext cx="770003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Edge detection: Hough transform</a:t>
            </a:r>
            <a:r>
              <a:rPr lang="en-GB" altLang="zh-CN" sz="3600" dirty="0">
                <a:solidFill>
                  <a:schemeClr val="bg1"/>
                </a:solidFill>
                <a:latin typeface="Signika"/>
              </a:rPr>
              <a:t> (Cont.)</a:t>
            </a:r>
            <a:endParaRPr lang="en-GB" altLang="zh-CN" sz="3600" dirty="0">
              <a:solidFill>
                <a:schemeClr val="bg1"/>
              </a:solidFill>
              <a:latin typeface="Signika"/>
              <a:ea typeface="+mj-ea"/>
              <a:cs typeface="+mj-cs"/>
            </a:endParaRPr>
          </a:p>
        </p:txBody>
      </p:sp>
    </p:spTree>
    <p:extLst>
      <p:ext uri="{BB962C8B-B14F-4D97-AF65-F5344CB8AC3E}">
        <p14:creationId xmlns:p14="http://schemas.microsoft.com/office/powerpoint/2010/main" val="41996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64F597-A87D-4CB4-99DA-9CD9BCE37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319" y="4684017"/>
            <a:ext cx="2381250" cy="1790700"/>
          </a:xfrm>
          <a:prstGeom prst="rect">
            <a:avLst/>
          </a:prstGeom>
        </p:spPr>
      </p:pic>
      <p:pic>
        <p:nvPicPr>
          <p:cNvPr id="9" name="Picture 8">
            <a:extLst>
              <a:ext uri="{FF2B5EF4-FFF2-40B4-BE49-F238E27FC236}">
                <a16:creationId xmlns:a16="http://schemas.microsoft.com/office/drawing/2014/main" id="{2A661D69-12BB-426A-92EF-754940733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610" y="4667438"/>
            <a:ext cx="2381250" cy="1790700"/>
          </a:xfrm>
          <a:prstGeom prst="rect">
            <a:avLst/>
          </a:prstGeom>
        </p:spPr>
      </p:pic>
      <p:pic>
        <p:nvPicPr>
          <p:cNvPr id="14" name="Picture 13">
            <a:extLst>
              <a:ext uri="{FF2B5EF4-FFF2-40B4-BE49-F238E27FC236}">
                <a16:creationId xmlns:a16="http://schemas.microsoft.com/office/drawing/2014/main" id="{BF9DC79C-17D2-4B7B-B7FA-5AA1B784F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4685" y="3134846"/>
            <a:ext cx="3305175" cy="1384300"/>
          </a:xfrm>
          <a:prstGeom prst="rect">
            <a:avLst/>
          </a:prstGeom>
          <a:ln>
            <a:solidFill>
              <a:srgbClr val="FF0000"/>
            </a:solidFill>
          </a:ln>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B1B062B-F209-482F-82DB-B7EAC4693345}"/>
                  </a:ext>
                </a:extLst>
              </p:cNvPr>
              <p:cNvSpPr/>
              <p:nvPr/>
            </p:nvSpPr>
            <p:spPr>
              <a:xfrm>
                <a:off x="556896" y="1400315"/>
                <a:ext cx="10949304" cy="1569660"/>
              </a:xfrm>
              <a:prstGeom prst="rect">
                <a:avLst/>
              </a:prstGeom>
            </p:spPr>
            <p:txBody>
              <a:bodyPr wrap="square">
                <a:spAutoFit/>
              </a:bodyPr>
              <a:lstStyle/>
              <a:p>
                <a:r>
                  <a:rPr lang="en-US" sz="2400" dirty="0">
                    <a:latin typeface="Signika"/>
                  </a:rPr>
                  <a:t>Suppose that the intensity/grey histogram corresponds to an image </a:t>
                </a:r>
                <a14:m>
                  <m:oMath xmlns:m="http://schemas.openxmlformats.org/officeDocument/2006/math">
                    <m:r>
                      <a:rPr lang="en-US" sz="240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oMath>
                </a14:m>
                <a:r>
                  <a:rPr lang="en-US" sz="2400" dirty="0">
                    <a:latin typeface="Signika"/>
                  </a:rPr>
                  <a:t>, composed of </a:t>
                </a:r>
                <a:r>
                  <a:rPr lang="en-US" sz="2400" b="1" dirty="0">
                    <a:latin typeface="Signika"/>
                  </a:rPr>
                  <a:t>light objects </a:t>
                </a:r>
                <a:r>
                  <a:rPr lang="en-US" sz="2400" dirty="0">
                    <a:latin typeface="Signika"/>
                  </a:rPr>
                  <a:t>on a </a:t>
                </a:r>
                <a:r>
                  <a:rPr lang="en-US" sz="2400" b="1" dirty="0">
                    <a:latin typeface="Signika"/>
                  </a:rPr>
                  <a:t>dark background</a:t>
                </a:r>
                <a:r>
                  <a:rPr lang="en-US" sz="2400" dirty="0">
                    <a:latin typeface="Signika"/>
                  </a:rPr>
                  <a:t>, in such a way that object and background pixels have intensity values grouped into two dominant modes.</a:t>
                </a:r>
              </a:p>
              <a:p>
                <a:pPr algn="just"/>
                <a:r>
                  <a:rPr lang="en-US" altLang="zh-CN" sz="2400" dirty="0">
                    <a:latin typeface="Signika"/>
                  </a:rPr>
                  <a:t>Select a threshold </a:t>
                </a:r>
                <a:r>
                  <a:rPr lang="en-US" altLang="zh-CN" sz="2400" i="1" dirty="0">
                    <a:latin typeface="Signika"/>
                  </a:rPr>
                  <a:t>T</a:t>
                </a:r>
                <a:r>
                  <a:rPr lang="en-US" altLang="zh-CN" sz="2400" dirty="0">
                    <a:latin typeface="Signika"/>
                  </a:rPr>
                  <a:t>  to segment the object from the background.</a:t>
                </a:r>
                <a:endParaRPr lang="en-US" sz="2400" dirty="0">
                  <a:latin typeface="Signika"/>
                </a:endParaRPr>
              </a:p>
            </p:txBody>
          </p:sp>
        </mc:Choice>
        <mc:Fallback xmlns="">
          <p:sp>
            <p:nvSpPr>
              <p:cNvPr id="18" name="Rectangle 17">
                <a:extLst>
                  <a:ext uri="{FF2B5EF4-FFF2-40B4-BE49-F238E27FC236}">
                    <a16:creationId xmlns:a16="http://schemas.microsoft.com/office/drawing/2014/main" id="{2B1B062B-F209-482F-82DB-B7EAC4693345}"/>
                  </a:ext>
                </a:extLst>
              </p:cNvPr>
              <p:cNvSpPr>
                <a:spLocks noRot="1" noChangeAspect="1" noMove="1" noResize="1" noEditPoints="1" noAdjustHandles="1" noChangeArrowheads="1" noChangeShapeType="1" noTextEdit="1"/>
              </p:cNvSpPr>
              <p:nvPr/>
            </p:nvSpPr>
            <p:spPr>
              <a:xfrm>
                <a:off x="556896" y="1400315"/>
                <a:ext cx="10949304" cy="1569660"/>
              </a:xfrm>
              <a:prstGeom prst="rect">
                <a:avLst/>
              </a:prstGeom>
              <a:blipFill>
                <a:blip r:embed="rId6"/>
                <a:stretch>
                  <a:fillRect l="-835" t="-3113" r="-835" b="-8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6BC01BB-DA41-413C-BB58-CFCC32BE2F5E}"/>
                  </a:ext>
                </a:extLst>
              </p:cNvPr>
              <p:cNvSpPr txBox="1"/>
              <p:nvPr/>
            </p:nvSpPr>
            <p:spPr>
              <a:xfrm>
                <a:off x="559322" y="4232157"/>
                <a:ext cx="5188933" cy="9611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1</m:t>
                                </m:r>
                                <m:r>
                                  <a:rPr lang="en-US" sz="2800" b="0" i="1" smtClean="0">
                                    <a:latin typeface="Cambria Math" panose="02040503050406030204" pitchFamily="18" charset="0"/>
                                  </a:rPr>
                                  <m:t>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m:rPr>
                                        <m:brk m:alnAt="7"/>
                                      </m:rP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m:rPr>
                                    <m:brk m:alnAt="7"/>
                                  </m:rPr>
                                  <a:rPr lang="en-US" sz="2800" b="0" i="1" smtClean="0">
                                    <a:latin typeface="Cambria Math" panose="02040503050406030204" pitchFamily="18" charset="0"/>
                                  </a:rPr>
                                  <m:t>&gt;</m:t>
                                </m:r>
                                <m:r>
                                  <a:rPr lang="en-US" sz="2800" b="0" i="1" smtClean="0">
                                    <a:latin typeface="Cambria Math" panose="02040503050406030204" pitchFamily="18" charset="0"/>
                                  </a:rPr>
                                  <m:t>𝑇</m:t>
                                </m:r>
                              </m:e>
                            </m:mr>
                            <m:mr>
                              <m:e>
                                <m:r>
                                  <a:rPr lang="en-US" altLang="zh-CN" sz="2800" b="0" i="1" smtClean="0">
                                    <a:latin typeface="Cambria Math" panose="02040503050406030204" pitchFamily="18" charset="0"/>
                                  </a:rPr>
                                  <m:t>0</m:t>
                                </m:r>
                                <m:r>
                                  <a:rPr lang="en-US" altLang="zh-CN" sz="2800" i="1">
                                    <a:latin typeface="Cambria Math" panose="02040503050406030204" pitchFamily="18" charset="0"/>
                                  </a:rPr>
                                  <m:t>        </m:t>
                                </m:r>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𝑓</m:t>
                                </m:r>
                                <m:d>
                                  <m:dPr>
                                    <m:ctrlPr>
                                      <a:rPr lang="en-US" altLang="zh-CN" sz="2800" i="1">
                                        <a:latin typeface="Cambria Math" panose="02040503050406030204" pitchFamily="18" charset="0"/>
                                      </a:rPr>
                                    </m:ctrlPr>
                                  </m:dPr>
                                  <m:e>
                                    <m:r>
                                      <m:rPr>
                                        <m:brk m:alnAt="7"/>
                                      </m:rP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rPr>
                                  <m:t>𝑇</m:t>
                                </m:r>
                              </m:e>
                            </m:mr>
                          </m:m>
                        </m:e>
                      </m:d>
                    </m:oMath>
                  </m:oMathPara>
                </a14:m>
                <a:endParaRPr lang="en-US" sz="2800" dirty="0"/>
              </a:p>
            </p:txBody>
          </p:sp>
        </mc:Choice>
        <mc:Fallback xmlns="">
          <p:sp>
            <p:nvSpPr>
              <p:cNvPr id="20" name="TextBox 19">
                <a:extLst>
                  <a:ext uri="{FF2B5EF4-FFF2-40B4-BE49-F238E27FC236}">
                    <a16:creationId xmlns:a16="http://schemas.microsoft.com/office/drawing/2014/main" id="{06BC01BB-DA41-413C-BB58-CFCC32BE2F5E}"/>
                  </a:ext>
                </a:extLst>
              </p:cNvPr>
              <p:cNvSpPr txBox="1">
                <a:spLocks noRot="1" noChangeAspect="1" noMove="1" noResize="1" noEditPoints="1" noAdjustHandles="1" noChangeArrowheads="1" noChangeShapeType="1" noTextEdit="1"/>
              </p:cNvSpPr>
              <p:nvPr/>
            </p:nvSpPr>
            <p:spPr>
              <a:xfrm>
                <a:off x="559322" y="4232157"/>
                <a:ext cx="5188933" cy="961161"/>
              </a:xfrm>
              <a:prstGeom prst="rect">
                <a:avLst/>
              </a:prstGeom>
              <a:blipFill>
                <a:blip r:embed="rId7"/>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CBF4031D-C15D-4168-8B06-43FABFBF27AA}"/>
              </a:ext>
            </a:extLst>
          </p:cNvPr>
          <p:cNvSpPr/>
          <p:nvPr/>
        </p:nvSpPr>
        <p:spPr>
          <a:xfrm>
            <a:off x="600140" y="3354619"/>
            <a:ext cx="2638736" cy="461665"/>
          </a:xfrm>
          <a:prstGeom prst="rect">
            <a:avLst/>
          </a:prstGeom>
        </p:spPr>
        <p:txBody>
          <a:bodyPr wrap="none">
            <a:spAutoFit/>
          </a:bodyPr>
          <a:lstStyle/>
          <a:p>
            <a:pPr algn="ctr"/>
            <a:r>
              <a:rPr lang="en-US" sz="2400" b="1" dirty="0">
                <a:solidFill>
                  <a:srgbClr val="FF0000"/>
                </a:solidFill>
              </a:rPr>
              <a:t>Segmented </a:t>
            </a:r>
            <a:r>
              <a:rPr lang="en-US" sz="2400" b="1" dirty="0">
                <a:solidFill>
                  <a:srgbClr val="FF0000"/>
                </a:solidFill>
                <a:latin typeface="Signika"/>
              </a:rPr>
              <a:t>image</a:t>
            </a:r>
          </a:p>
        </p:txBody>
      </p:sp>
      <p:sp>
        <p:nvSpPr>
          <p:cNvPr id="4" name="Slide Number Placeholder 3">
            <a:extLst>
              <a:ext uri="{FF2B5EF4-FFF2-40B4-BE49-F238E27FC236}">
                <a16:creationId xmlns:a16="http://schemas.microsoft.com/office/drawing/2014/main" id="{24040343-21CA-4D83-B90B-519B4E09E7B3}"/>
              </a:ext>
            </a:extLst>
          </p:cNvPr>
          <p:cNvSpPr>
            <a:spLocks noGrp="1"/>
          </p:cNvSpPr>
          <p:nvPr>
            <p:ph type="sldNum" sz="quarter" idx="12"/>
          </p:nvPr>
        </p:nvSpPr>
        <p:spPr/>
        <p:txBody>
          <a:bodyPr/>
          <a:lstStyle/>
          <a:p>
            <a:fld id="{5D904C11-C234-4E1C-ACC3-B9D0B57A84CF}" type="slidenum">
              <a:rPr lang="en-US" smtClean="0"/>
              <a:t>23</a:t>
            </a:fld>
            <a:endParaRPr lang="en-US"/>
          </a:p>
        </p:txBody>
      </p:sp>
      <p:sp>
        <p:nvSpPr>
          <p:cNvPr id="10" name="Rounded Rectangle 13">
            <a:extLst>
              <a:ext uri="{FF2B5EF4-FFF2-40B4-BE49-F238E27FC236}">
                <a16:creationId xmlns:a16="http://schemas.microsoft.com/office/drawing/2014/main" id="{EA95A0D4-F099-4278-ACF4-39BB953EE455}"/>
              </a:ext>
            </a:extLst>
          </p:cNvPr>
          <p:cNvSpPr/>
          <p:nvPr/>
        </p:nvSpPr>
        <p:spPr>
          <a:xfrm>
            <a:off x="417805" y="300582"/>
            <a:ext cx="586869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Region detection: binarization</a:t>
            </a:r>
          </a:p>
        </p:txBody>
      </p:sp>
    </p:spTree>
    <p:extLst>
      <p:ext uri="{BB962C8B-B14F-4D97-AF65-F5344CB8AC3E}">
        <p14:creationId xmlns:p14="http://schemas.microsoft.com/office/powerpoint/2010/main" val="891771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92A7D8-EC62-42CC-9B91-6F1B467A3958}"/>
              </a:ext>
            </a:extLst>
          </p:cNvPr>
          <p:cNvPicPr>
            <a:picLocks noChangeAspect="1"/>
          </p:cNvPicPr>
          <p:nvPr/>
        </p:nvPicPr>
        <p:blipFill>
          <a:blip r:embed="rId3"/>
          <a:stretch>
            <a:fillRect/>
          </a:stretch>
        </p:blipFill>
        <p:spPr>
          <a:xfrm>
            <a:off x="489648" y="1936569"/>
            <a:ext cx="2515453" cy="3919582"/>
          </a:xfrm>
          <a:prstGeom prst="rect">
            <a:avLst/>
          </a:prstGeom>
        </p:spPr>
      </p:pic>
      <p:pic>
        <p:nvPicPr>
          <p:cNvPr id="16" name="Picture 15">
            <a:extLst>
              <a:ext uri="{FF2B5EF4-FFF2-40B4-BE49-F238E27FC236}">
                <a16:creationId xmlns:a16="http://schemas.microsoft.com/office/drawing/2014/main" id="{D0D0A165-7A8F-4A7B-85D5-708A837F5601}"/>
              </a:ext>
            </a:extLst>
          </p:cNvPr>
          <p:cNvPicPr>
            <a:picLocks noChangeAspect="1"/>
          </p:cNvPicPr>
          <p:nvPr/>
        </p:nvPicPr>
        <p:blipFill>
          <a:blip r:embed="rId4"/>
          <a:stretch>
            <a:fillRect/>
          </a:stretch>
        </p:blipFill>
        <p:spPr>
          <a:xfrm>
            <a:off x="3188290" y="1922835"/>
            <a:ext cx="5977415" cy="4178212"/>
          </a:xfrm>
          <a:prstGeom prst="rect">
            <a:avLst/>
          </a:prstGeom>
        </p:spPr>
      </p:pic>
      <p:pic>
        <p:nvPicPr>
          <p:cNvPr id="17" name="Picture 16">
            <a:extLst>
              <a:ext uri="{FF2B5EF4-FFF2-40B4-BE49-F238E27FC236}">
                <a16:creationId xmlns:a16="http://schemas.microsoft.com/office/drawing/2014/main" id="{315D4FB2-2145-4E63-9B21-59B9EF154FAD}"/>
              </a:ext>
            </a:extLst>
          </p:cNvPr>
          <p:cNvPicPr>
            <a:picLocks noChangeAspect="1"/>
          </p:cNvPicPr>
          <p:nvPr/>
        </p:nvPicPr>
        <p:blipFill>
          <a:blip r:embed="rId5"/>
          <a:stretch>
            <a:fillRect/>
          </a:stretch>
        </p:blipFill>
        <p:spPr>
          <a:xfrm>
            <a:off x="5886933" y="1922418"/>
            <a:ext cx="5977414" cy="4178212"/>
          </a:xfrm>
          <a:prstGeom prst="rect">
            <a:avLst/>
          </a:prstGeom>
        </p:spPr>
      </p:pic>
      <p:sp>
        <p:nvSpPr>
          <p:cNvPr id="4" name="Slide Number Placeholder 3">
            <a:extLst>
              <a:ext uri="{FF2B5EF4-FFF2-40B4-BE49-F238E27FC236}">
                <a16:creationId xmlns:a16="http://schemas.microsoft.com/office/drawing/2014/main" id="{5C97E4C9-2F5C-4226-8F4A-793E5E1D868E}"/>
              </a:ext>
            </a:extLst>
          </p:cNvPr>
          <p:cNvSpPr>
            <a:spLocks noGrp="1"/>
          </p:cNvSpPr>
          <p:nvPr>
            <p:ph type="sldNum" sz="quarter" idx="12"/>
          </p:nvPr>
        </p:nvSpPr>
        <p:spPr/>
        <p:txBody>
          <a:bodyPr/>
          <a:lstStyle/>
          <a:p>
            <a:fld id="{5D904C11-C234-4E1C-ACC3-B9D0B57A84CF}" type="slidenum">
              <a:rPr lang="en-US" smtClean="0"/>
              <a:t>24</a:t>
            </a:fld>
            <a:endParaRPr lang="en-US"/>
          </a:p>
        </p:txBody>
      </p:sp>
      <p:sp>
        <p:nvSpPr>
          <p:cNvPr id="8" name="Rounded Rectangle 13">
            <a:extLst>
              <a:ext uri="{FF2B5EF4-FFF2-40B4-BE49-F238E27FC236}">
                <a16:creationId xmlns:a16="http://schemas.microsoft.com/office/drawing/2014/main" id="{FD979111-152F-4DFA-89AA-C352942C8B4C}"/>
              </a:ext>
            </a:extLst>
          </p:cNvPr>
          <p:cNvSpPr/>
          <p:nvPr/>
        </p:nvSpPr>
        <p:spPr>
          <a:xfrm>
            <a:off x="417805" y="300582"/>
            <a:ext cx="727331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Region detection: binarization </a:t>
            </a:r>
            <a:r>
              <a:rPr lang="en-GB" altLang="zh-CN" sz="3600" dirty="0">
                <a:solidFill>
                  <a:schemeClr val="bg1"/>
                </a:solidFill>
                <a:latin typeface="Signika"/>
              </a:rPr>
              <a:t>(Cont.)</a:t>
            </a:r>
            <a:endParaRPr lang="en-GB" altLang="zh-CN" sz="3600" dirty="0">
              <a:solidFill>
                <a:schemeClr val="bg1"/>
              </a:solidFill>
              <a:latin typeface="Signika"/>
              <a:ea typeface="+mj-ea"/>
              <a:cs typeface="+mj-cs"/>
            </a:endParaRPr>
          </a:p>
        </p:txBody>
      </p:sp>
    </p:spTree>
    <p:extLst>
      <p:ext uri="{BB962C8B-B14F-4D97-AF65-F5344CB8AC3E}">
        <p14:creationId xmlns:p14="http://schemas.microsoft.com/office/powerpoint/2010/main" val="271442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56D8E5-3AB0-4D31-B32E-124CE57D024E}"/>
              </a:ext>
            </a:extLst>
          </p:cNvPr>
          <p:cNvSpPr/>
          <p:nvPr/>
        </p:nvSpPr>
        <p:spPr>
          <a:xfrm>
            <a:off x="790801" y="1508552"/>
            <a:ext cx="7821203" cy="523220"/>
          </a:xfrm>
          <a:prstGeom prst="rect">
            <a:avLst/>
          </a:prstGeom>
        </p:spPr>
        <p:txBody>
          <a:bodyPr wrap="square">
            <a:spAutoFit/>
          </a:bodyPr>
          <a:lstStyle/>
          <a:p>
            <a:r>
              <a:rPr lang="en-US" sz="2800" dirty="0">
                <a:latin typeface="Signika"/>
              </a:rPr>
              <a:t>Global thresholding: </a:t>
            </a:r>
            <a:r>
              <a:rPr lang="en-US" sz="2800" i="1" dirty="0">
                <a:solidFill>
                  <a:srgbClr val="FF0000"/>
                </a:solidFill>
                <a:latin typeface="Signika"/>
              </a:rPr>
              <a:t>Otsu’s </a:t>
            </a:r>
            <a:r>
              <a:rPr lang="en-US" sz="2800" dirty="0">
                <a:latin typeface="Signika"/>
              </a:rPr>
              <a:t>method</a:t>
            </a:r>
          </a:p>
        </p:txBody>
      </p:sp>
      <p:sp>
        <p:nvSpPr>
          <p:cNvPr id="5" name="Rectangle 4">
            <a:extLst>
              <a:ext uri="{FF2B5EF4-FFF2-40B4-BE49-F238E27FC236}">
                <a16:creationId xmlns:a16="http://schemas.microsoft.com/office/drawing/2014/main" id="{688F02B3-7637-4EFE-A9FE-A389681ABD42}"/>
              </a:ext>
            </a:extLst>
          </p:cNvPr>
          <p:cNvSpPr/>
          <p:nvPr/>
        </p:nvSpPr>
        <p:spPr>
          <a:xfrm>
            <a:off x="790801" y="2905780"/>
            <a:ext cx="6975113" cy="523220"/>
          </a:xfrm>
          <a:prstGeom prst="rect">
            <a:avLst/>
          </a:prstGeom>
        </p:spPr>
        <p:txBody>
          <a:bodyPr wrap="square">
            <a:spAutoFit/>
          </a:bodyPr>
          <a:lstStyle/>
          <a:p>
            <a:r>
              <a:rPr lang="en-US" sz="2800" dirty="0">
                <a:latin typeface="Signika"/>
              </a:rPr>
              <a:t>Local dynamic thresholding: </a:t>
            </a:r>
            <a:r>
              <a:rPr lang="en-US" sz="2800" i="1" dirty="0" err="1">
                <a:solidFill>
                  <a:srgbClr val="FF0000"/>
                </a:solidFill>
                <a:latin typeface="Signika"/>
              </a:rPr>
              <a:t>NiBlack</a:t>
            </a:r>
            <a:r>
              <a:rPr lang="en-US" sz="2800" i="1" dirty="0">
                <a:solidFill>
                  <a:srgbClr val="FF0000"/>
                </a:solidFill>
                <a:latin typeface="Signika"/>
              </a:rPr>
              <a:t> </a:t>
            </a:r>
            <a:r>
              <a:rPr lang="en-US" sz="2800" dirty="0">
                <a:latin typeface="Signika"/>
              </a:rPr>
              <a:t>method</a:t>
            </a:r>
          </a:p>
        </p:txBody>
      </p:sp>
      <p:sp>
        <p:nvSpPr>
          <p:cNvPr id="4" name="Rectangle 3">
            <a:extLst>
              <a:ext uri="{FF2B5EF4-FFF2-40B4-BE49-F238E27FC236}">
                <a16:creationId xmlns:a16="http://schemas.microsoft.com/office/drawing/2014/main" id="{C7941E55-71A5-4048-9173-8EA4441D96C9}"/>
              </a:ext>
            </a:extLst>
          </p:cNvPr>
          <p:cNvSpPr/>
          <p:nvPr/>
        </p:nvSpPr>
        <p:spPr>
          <a:xfrm>
            <a:off x="1775348" y="3735199"/>
            <a:ext cx="6111377" cy="707886"/>
          </a:xfrm>
          <a:prstGeom prst="rect">
            <a:avLst/>
          </a:prstGeom>
          <a:solidFill>
            <a:schemeClr val="bg1">
              <a:lumMod val="95000"/>
            </a:schemeClr>
          </a:solidFill>
        </p:spPr>
        <p:txBody>
          <a:bodyPr wrap="square">
            <a:spAutoFit/>
          </a:bodyPr>
          <a:lstStyle/>
          <a:p>
            <a:r>
              <a:rPr lang="en-US" sz="2000" dirty="0">
                <a:latin typeface="Signika"/>
              </a:rPr>
              <a:t>pixel = ( pixel &gt; mean + k * standard deviation ) ? </a:t>
            </a:r>
          </a:p>
          <a:p>
            <a:r>
              <a:rPr lang="en-US" sz="2000" dirty="0">
                <a:latin typeface="Signika"/>
              </a:rPr>
              <a:t>object : background</a:t>
            </a:r>
          </a:p>
        </p:txBody>
      </p:sp>
      <p:sp>
        <p:nvSpPr>
          <p:cNvPr id="9" name="TextBox 8">
            <a:extLst>
              <a:ext uri="{FF2B5EF4-FFF2-40B4-BE49-F238E27FC236}">
                <a16:creationId xmlns:a16="http://schemas.microsoft.com/office/drawing/2014/main" id="{86807B15-E77B-43D6-8110-B820C2910FFC}"/>
              </a:ext>
            </a:extLst>
          </p:cNvPr>
          <p:cNvSpPr txBox="1"/>
          <p:nvPr/>
        </p:nvSpPr>
        <p:spPr>
          <a:xfrm>
            <a:off x="1775348" y="2198683"/>
            <a:ext cx="4596130" cy="369332"/>
          </a:xfrm>
          <a:prstGeom prst="rect">
            <a:avLst/>
          </a:prstGeom>
          <a:noFill/>
        </p:spPr>
        <p:txBody>
          <a:bodyPr wrap="none" rtlCol="0">
            <a:spAutoFit/>
          </a:bodyPr>
          <a:lstStyle/>
          <a:p>
            <a:r>
              <a:rPr lang="en-US" dirty="0">
                <a:latin typeface="Signika"/>
              </a:rPr>
              <a:t>Within class variance, between class variance</a:t>
            </a:r>
          </a:p>
        </p:txBody>
      </p:sp>
      <p:sp>
        <p:nvSpPr>
          <p:cNvPr id="7" name="Slide Number Placeholder 6">
            <a:extLst>
              <a:ext uri="{FF2B5EF4-FFF2-40B4-BE49-F238E27FC236}">
                <a16:creationId xmlns:a16="http://schemas.microsoft.com/office/drawing/2014/main" id="{0FA6FDB5-81F8-41D2-A8D8-7B241B7A47A7}"/>
              </a:ext>
            </a:extLst>
          </p:cNvPr>
          <p:cNvSpPr>
            <a:spLocks noGrp="1"/>
          </p:cNvSpPr>
          <p:nvPr>
            <p:ph type="sldNum" sz="quarter" idx="12"/>
          </p:nvPr>
        </p:nvSpPr>
        <p:spPr/>
        <p:txBody>
          <a:bodyPr/>
          <a:lstStyle/>
          <a:p>
            <a:fld id="{5D904C11-C234-4E1C-ACC3-B9D0B57A84CF}" type="slidenum">
              <a:rPr lang="en-US" smtClean="0"/>
              <a:t>25</a:t>
            </a:fld>
            <a:endParaRPr lang="en-US"/>
          </a:p>
        </p:txBody>
      </p:sp>
      <p:sp>
        <p:nvSpPr>
          <p:cNvPr id="11" name="Rounded Rectangle 13">
            <a:extLst>
              <a:ext uri="{FF2B5EF4-FFF2-40B4-BE49-F238E27FC236}">
                <a16:creationId xmlns:a16="http://schemas.microsoft.com/office/drawing/2014/main" id="{53A20019-9B5B-4527-A513-7AAA64064547}"/>
              </a:ext>
            </a:extLst>
          </p:cNvPr>
          <p:cNvSpPr/>
          <p:nvPr/>
        </p:nvSpPr>
        <p:spPr>
          <a:xfrm>
            <a:off x="417805" y="300582"/>
            <a:ext cx="727331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Region detection: binarization </a:t>
            </a:r>
            <a:r>
              <a:rPr lang="en-GB" altLang="zh-CN" sz="3600" dirty="0">
                <a:solidFill>
                  <a:schemeClr val="bg1"/>
                </a:solidFill>
                <a:latin typeface="Signika"/>
              </a:rPr>
              <a:t>(Cont.)</a:t>
            </a:r>
            <a:endParaRPr lang="en-GB" altLang="zh-CN" sz="3600" dirty="0">
              <a:solidFill>
                <a:schemeClr val="bg1"/>
              </a:solidFill>
              <a:latin typeface="Signika"/>
              <a:ea typeface="+mj-ea"/>
              <a:cs typeface="+mj-cs"/>
            </a:endParaRPr>
          </a:p>
        </p:txBody>
      </p:sp>
    </p:spTree>
    <p:extLst>
      <p:ext uri="{BB962C8B-B14F-4D97-AF65-F5344CB8AC3E}">
        <p14:creationId xmlns:p14="http://schemas.microsoft.com/office/powerpoint/2010/main" val="2306977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5023-D4F5-4DC8-8882-821DA3A44E2A}"/>
              </a:ext>
            </a:extLst>
          </p:cNvPr>
          <p:cNvSpPr/>
          <p:nvPr/>
        </p:nvSpPr>
        <p:spPr>
          <a:xfrm>
            <a:off x="417805" y="1607420"/>
            <a:ext cx="9782352" cy="2862322"/>
          </a:xfrm>
          <a:prstGeom prst="rect">
            <a:avLst/>
          </a:prstGeom>
        </p:spPr>
        <p:txBody>
          <a:bodyPr wrap="square">
            <a:spAutoFit/>
          </a:bodyPr>
          <a:lstStyle/>
          <a:p>
            <a:r>
              <a:rPr lang="en-US" sz="3200" u="sng" dirty="0">
                <a:solidFill>
                  <a:srgbClr val="3B3838"/>
                </a:solidFill>
                <a:latin typeface="Signika"/>
              </a:rPr>
              <a:t>Definition: </a:t>
            </a:r>
          </a:p>
          <a:p>
            <a:r>
              <a:rPr lang="en-US" sz="2800" dirty="0">
                <a:solidFill>
                  <a:srgbClr val="3B3838"/>
                </a:solidFill>
                <a:latin typeface="Signika"/>
              </a:rPr>
              <a:t>The word morphology commonly denotes a branch of biology that deals with the form and structure of animals and plants.</a:t>
            </a:r>
          </a:p>
          <a:p>
            <a:endParaRPr lang="en-US" sz="3200" u="sng" dirty="0">
              <a:solidFill>
                <a:srgbClr val="3B3838"/>
              </a:solidFill>
              <a:latin typeface="Signika"/>
            </a:endParaRPr>
          </a:p>
          <a:p>
            <a:r>
              <a:rPr lang="en-US" sz="3200" u="sng" dirty="0">
                <a:solidFill>
                  <a:srgbClr val="3B3838"/>
                </a:solidFill>
                <a:latin typeface="Signika"/>
              </a:rPr>
              <a:t>Basic operations:</a:t>
            </a:r>
          </a:p>
          <a:p>
            <a:endParaRPr lang="en-US" sz="2800" dirty="0">
              <a:solidFill>
                <a:srgbClr val="3B3838"/>
              </a:solidFill>
              <a:latin typeface="Signika"/>
            </a:endParaRPr>
          </a:p>
        </p:txBody>
      </p:sp>
      <p:sp>
        <p:nvSpPr>
          <p:cNvPr id="4" name="Rectangle 3">
            <a:extLst>
              <a:ext uri="{FF2B5EF4-FFF2-40B4-BE49-F238E27FC236}">
                <a16:creationId xmlns:a16="http://schemas.microsoft.com/office/drawing/2014/main" id="{8DBE4E9F-D88D-4331-B208-5598AAC25306}"/>
              </a:ext>
            </a:extLst>
          </p:cNvPr>
          <p:cNvSpPr/>
          <p:nvPr/>
        </p:nvSpPr>
        <p:spPr>
          <a:xfrm>
            <a:off x="417805" y="3997929"/>
            <a:ext cx="1960793" cy="2505301"/>
          </a:xfrm>
          <a:prstGeom prst="rect">
            <a:avLst/>
          </a:prstGeom>
        </p:spPr>
        <p:txBody>
          <a:bodyPr wrap="none">
            <a:spAutoFit/>
          </a:bodyPr>
          <a:lstStyle/>
          <a:p>
            <a:pPr marL="457200" indent="-457200">
              <a:lnSpc>
                <a:spcPct val="90000"/>
              </a:lnSpc>
              <a:spcBef>
                <a:spcPct val="0"/>
              </a:spcBef>
              <a:buFont typeface="Wingdings" panose="05000000000000000000" pitchFamily="2" charset="2"/>
              <a:buChar char="§"/>
            </a:pPr>
            <a:r>
              <a:rPr lang="en-US" sz="2800" dirty="0">
                <a:solidFill>
                  <a:srgbClr val="3B3838"/>
                </a:solidFill>
                <a:latin typeface="Signika"/>
                <a:ea typeface="+mj-ea"/>
                <a:cs typeface="+mj-cs"/>
              </a:rPr>
              <a:t>Erosion</a:t>
            </a:r>
          </a:p>
          <a:p>
            <a:pPr marL="457200" indent="-457200">
              <a:lnSpc>
                <a:spcPct val="90000"/>
              </a:lnSpc>
              <a:spcBef>
                <a:spcPct val="0"/>
              </a:spcBef>
              <a:buFont typeface="Wingdings" panose="05000000000000000000" pitchFamily="2" charset="2"/>
              <a:buChar char="§"/>
            </a:pPr>
            <a:r>
              <a:rPr lang="en-US" sz="2800" dirty="0">
                <a:solidFill>
                  <a:srgbClr val="3B3838"/>
                </a:solidFill>
                <a:latin typeface="Signika"/>
                <a:ea typeface="+mj-ea"/>
                <a:cs typeface="+mj-cs"/>
              </a:rPr>
              <a:t>Dilation</a:t>
            </a:r>
          </a:p>
          <a:p>
            <a:pPr marL="457200" indent="-457200">
              <a:lnSpc>
                <a:spcPct val="90000"/>
              </a:lnSpc>
              <a:spcBef>
                <a:spcPct val="0"/>
              </a:spcBef>
              <a:buFont typeface="Wingdings" panose="05000000000000000000" pitchFamily="2" charset="2"/>
              <a:buChar char="§"/>
            </a:pPr>
            <a:r>
              <a:rPr lang="en-US" sz="2800" dirty="0">
                <a:solidFill>
                  <a:srgbClr val="3B3838"/>
                </a:solidFill>
                <a:latin typeface="Signika"/>
                <a:ea typeface="+mj-ea"/>
                <a:cs typeface="+mj-cs"/>
              </a:rPr>
              <a:t>Opening </a:t>
            </a:r>
          </a:p>
          <a:p>
            <a:pPr marL="457200" indent="-457200">
              <a:lnSpc>
                <a:spcPct val="90000"/>
              </a:lnSpc>
              <a:spcBef>
                <a:spcPct val="0"/>
              </a:spcBef>
              <a:buFont typeface="Wingdings" panose="05000000000000000000" pitchFamily="2" charset="2"/>
              <a:buChar char="§"/>
            </a:pPr>
            <a:r>
              <a:rPr lang="en-US" sz="2800" dirty="0">
                <a:solidFill>
                  <a:srgbClr val="3B3838"/>
                </a:solidFill>
                <a:latin typeface="Signika"/>
                <a:ea typeface="+mj-ea"/>
                <a:cs typeface="+mj-cs"/>
              </a:rPr>
              <a:t>Closing</a:t>
            </a:r>
          </a:p>
          <a:p>
            <a:endParaRPr lang="en-US" sz="2800" dirty="0">
              <a:solidFill>
                <a:schemeClr val="tx1">
                  <a:lumMod val="75000"/>
                  <a:lumOff val="25000"/>
                </a:schemeClr>
              </a:solidFill>
              <a:latin typeface="Signika"/>
            </a:endParaRPr>
          </a:p>
          <a:p>
            <a:endParaRPr lang="en-US" sz="2800" dirty="0">
              <a:solidFill>
                <a:schemeClr val="tx1">
                  <a:lumMod val="75000"/>
                  <a:lumOff val="25000"/>
                </a:schemeClr>
              </a:solidFill>
              <a:latin typeface="Signika"/>
            </a:endParaRPr>
          </a:p>
        </p:txBody>
      </p:sp>
      <p:sp>
        <p:nvSpPr>
          <p:cNvPr id="7" name="Slide Number Placeholder 6">
            <a:extLst>
              <a:ext uri="{FF2B5EF4-FFF2-40B4-BE49-F238E27FC236}">
                <a16:creationId xmlns:a16="http://schemas.microsoft.com/office/drawing/2014/main" id="{3F37280F-6673-443C-93DC-8C3E8E8709C1}"/>
              </a:ext>
            </a:extLst>
          </p:cNvPr>
          <p:cNvSpPr>
            <a:spLocks noGrp="1"/>
          </p:cNvSpPr>
          <p:nvPr>
            <p:ph type="sldNum" sz="quarter" idx="12"/>
          </p:nvPr>
        </p:nvSpPr>
        <p:spPr/>
        <p:txBody>
          <a:bodyPr/>
          <a:lstStyle/>
          <a:p>
            <a:fld id="{5D904C11-C234-4E1C-ACC3-B9D0B57A84CF}" type="slidenum">
              <a:rPr lang="en-US" smtClean="0"/>
              <a:t>26</a:t>
            </a:fld>
            <a:endParaRPr lang="en-US"/>
          </a:p>
        </p:txBody>
      </p:sp>
      <p:sp>
        <p:nvSpPr>
          <p:cNvPr id="8" name="Rounded Rectangle 13">
            <a:extLst>
              <a:ext uri="{FF2B5EF4-FFF2-40B4-BE49-F238E27FC236}">
                <a16:creationId xmlns:a16="http://schemas.microsoft.com/office/drawing/2014/main" id="{4EC754C2-EFC5-4CFC-87F2-47FA041556A3}"/>
              </a:ext>
            </a:extLst>
          </p:cNvPr>
          <p:cNvSpPr/>
          <p:nvPr/>
        </p:nvSpPr>
        <p:spPr>
          <a:xfrm>
            <a:off x="417805" y="300582"/>
            <a:ext cx="589155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Region detection: morphology</a:t>
            </a:r>
          </a:p>
        </p:txBody>
      </p:sp>
    </p:spTree>
    <p:extLst>
      <p:ext uri="{BB962C8B-B14F-4D97-AF65-F5344CB8AC3E}">
        <p14:creationId xmlns:p14="http://schemas.microsoft.com/office/powerpoint/2010/main" val="2182893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BE4E9F-D88D-4331-B208-5598AAC25306}"/>
              </a:ext>
            </a:extLst>
          </p:cNvPr>
          <p:cNvSpPr/>
          <p:nvPr/>
        </p:nvSpPr>
        <p:spPr>
          <a:xfrm>
            <a:off x="417805" y="1238115"/>
            <a:ext cx="1291187" cy="523220"/>
          </a:xfrm>
          <a:prstGeom prst="rect">
            <a:avLst/>
          </a:prstGeom>
        </p:spPr>
        <p:txBody>
          <a:bodyPr wrap="none">
            <a:spAutoFit/>
          </a:bodyPr>
          <a:lstStyle/>
          <a:p>
            <a:r>
              <a:rPr lang="en-US" altLang="zh-CN" sz="2800" b="1" dirty="0">
                <a:solidFill>
                  <a:srgbClr val="3B3838"/>
                </a:solidFill>
                <a:latin typeface="Signika"/>
              </a:rPr>
              <a:t>Erosion</a:t>
            </a:r>
            <a:endParaRPr lang="en-US" sz="2800" b="1" dirty="0">
              <a:solidFill>
                <a:srgbClr val="3B3838"/>
              </a:solidFill>
              <a:latin typeface="Signika"/>
            </a:endParaRPr>
          </a:p>
        </p:txBody>
      </p:sp>
      <p:pic>
        <p:nvPicPr>
          <p:cNvPr id="2" name="Picture 1">
            <a:extLst>
              <a:ext uri="{FF2B5EF4-FFF2-40B4-BE49-F238E27FC236}">
                <a16:creationId xmlns:a16="http://schemas.microsoft.com/office/drawing/2014/main" id="{FF229BA0-CA56-4D4E-A7B0-0C6B1F7E1180}"/>
              </a:ext>
            </a:extLst>
          </p:cNvPr>
          <p:cNvPicPr>
            <a:picLocks noChangeAspect="1"/>
          </p:cNvPicPr>
          <p:nvPr/>
        </p:nvPicPr>
        <p:blipFill>
          <a:blip r:embed="rId3"/>
          <a:stretch>
            <a:fillRect/>
          </a:stretch>
        </p:blipFill>
        <p:spPr>
          <a:xfrm>
            <a:off x="2349957" y="1238115"/>
            <a:ext cx="8285714" cy="5409524"/>
          </a:xfrm>
          <a:prstGeom prst="rect">
            <a:avLst/>
          </a:prstGeom>
        </p:spPr>
      </p:pic>
      <p:sp>
        <p:nvSpPr>
          <p:cNvPr id="7" name="Slide Number Placeholder 6">
            <a:extLst>
              <a:ext uri="{FF2B5EF4-FFF2-40B4-BE49-F238E27FC236}">
                <a16:creationId xmlns:a16="http://schemas.microsoft.com/office/drawing/2014/main" id="{35A5CD60-DB93-4B60-925F-FE7F68FFFAF3}"/>
              </a:ext>
            </a:extLst>
          </p:cNvPr>
          <p:cNvSpPr>
            <a:spLocks noGrp="1"/>
          </p:cNvSpPr>
          <p:nvPr>
            <p:ph type="sldNum" sz="quarter" idx="12"/>
          </p:nvPr>
        </p:nvSpPr>
        <p:spPr/>
        <p:txBody>
          <a:bodyPr/>
          <a:lstStyle/>
          <a:p>
            <a:fld id="{5D904C11-C234-4E1C-ACC3-B9D0B57A84CF}" type="slidenum">
              <a:rPr lang="en-US" smtClean="0"/>
              <a:t>27</a:t>
            </a:fld>
            <a:endParaRPr lang="en-US" dirty="0"/>
          </a:p>
        </p:txBody>
      </p:sp>
      <p:sp>
        <p:nvSpPr>
          <p:cNvPr id="9" name="Rounded Rectangle 13">
            <a:extLst>
              <a:ext uri="{FF2B5EF4-FFF2-40B4-BE49-F238E27FC236}">
                <a16:creationId xmlns:a16="http://schemas.microsoft.com/office/drawing/2014/main" id="{BB3C2B69-CCF8-4977-A4B6-31ACA4915F4D}"/>
              </a:ext>
            </a:extLst>
          </p:cNvPr>
          <p:cNvSpPr/>
          <p:nvPr/>
        </p:nvSpPr>
        <p:spPr>
          <a:xfrm>
            <a:off x="417805" y="300582"/>
            <a:ext cx="711075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Region detection: morphology </a:t>
            </a:r>
            <a:r>
              <a:rPr lang="en-GB" altLang="zh-CN" sz="3600" dirty="0">
                <a:solidFill>
                  <a:schemeClr val="bg1"/>
                </a:solidFill>
                <a:latin typeface="Signika"/>
              </a:rPr>
              <a:t>(Cont.)</a:t>
            </a:r>
            <a:endParaRPr lang="en-GB" altLang="zh-CN" sz="3600" dirty="0">
              <a:solidFill>
                <a:schemeClr val="bg1"/>
              </a:solidFill>
              <a:latin typeface="Signika"/>
              <a:ea typeface="+mj-ea"/>
              <a:cs typeface="+mj-cs"/>
            </a:endParaRPr>
          </a:p>
        </p:txBody>
      </p:sp>
    </p:spTree>
    <p:extLst>
      <p:ext uri="{BB962C8B-B14F-4D97-AF65-F5344CB8AC3E}">
        <p14:creationId xmlns:p14="http://schemas.microsoft.com/office/powerpoint/2010/main" val="4246887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BE4E9F-D88D-4331-B208-5598AAC25306}"/>
              </a:ext>
            </a:extLst>
          </p:cNvPr>
          <p:cNvSpPr/>
          <p:nvPr/>
        </p:nvSpPr>
        <p:spPr>
          <a:xfrm>
            <a:off x="417805" y="1486681"/>
            <a:ext cx="1359539" cy="523220"/>
          </a:xfrm>
          <a:prstGeom prst="rect">
            <a:avLst/>
          </a:prstGeom>
        </p:spPr>
        <p:txBody>
          <a:bodyPr wrap="none">
            <a:spAutoFit/>
          </a:bodyPr>
          <a:lstStyle/>
          <a:p>
            <a:r>
              <a:rPr lang="en-US" sz="2800" b="1" dirty="0">
                <a:solidFill>
                  <a:srgbClr val="3B3838"/>
                </a:solidFill>
                <a:latin typeface="Signika"/>
              </a:rPr>
              <a:t>Dilation</a:t>
            </a:r>
          </a:p>
        </p:txBody>
      </p:sp>
      <p:pic>
        <p:nvPicPr>
          <p:cNvPr id="7" name="Picture 6">
            <a:extLst>
              <a:ext uri="{FF2B5EF4-FFF2-40B4-BE49-F238E27FC236}">
                <a16:creationId xmlns:a16="http://schemas.microsoft.com/office/drawing/2014/main" id="{7120E78C-0D35-44DE-92FA-B148725254F5}"/>
              </a:ext>
            </a:extLst>
          </p:cNvPr>
          <p:cNvPicPr>
            <a:picLocks noChangeAspect="1"/>
          </p:cNvPicPr>
          <p:nvPr/>
        </p:nvPicPr>
        <p:blipFill>
          <a:blip r:embed="rId3"/>
          <a:stretch>
            <a:fillRect/>
          </a:stretch>
        </p:blipFill>
        <p:spPr>
          <a:xfrm>
            <a:off x="1886477" y="1486681"/>
            <a:ext cx="9619723" cy="4168005"/>
          </a:xfrm>
          <a:prstGeom prst="rect">
            <a:avLst/>
          </a:prstGeom>
        </p:spPr>
      </p:pic>
      <p:sp>
        <p:nvSpPr>
          <p:cNvPr id="3" name="Slide Number Placeholder 2">
            <a:extLst>
              <a:ext uri="{FF2B5EF4-FFF2-40B4-BE49-F238E27FC236}">
                <a16:creationId xmlns:a16="http://schemas.microsoft.com/office/drawing/2014/main" id="{4EB9EA27-0534-4B78-94F9-383DC7E40D86}"/>
              </a:ext>
            </a:extLst>
          </p:cNvPr>
          <p:cNvSpPr>
            <a:spLocks noGrp="1"/>
          </p:cNvSpPr>
          <p:nvPr>
            <p:ph type="sldNum" sz="quarter" idx="12"/>
          </p:nvPr>
        </p:nvSpPr>
        <p:spPr/>
        <p:txBody>
          <a:bodyPr/>
          <a:lstStyle/>
          <a:p>
            <a:fld id="{5D904C11-C234-4E1C-ACC3-B9D0B57A84CF}" type="slidenum">
              <a:rPr lang="en-US" b="0" smtClean="0">
                <a:latin typeface="Signika"/>
              </a:rPr>
              <a:t>28</a:t>
            </a:fld>
            <a:endParaRPr lang="en-US" b="0" dirty="0">
              <a:latin typeface="Signika"/>
            </a:endParaRPr>
          </a:p>
        </p:txBody>
      </p:sp>
      <p:sp>
        <p:nvSpPr>
          <p:cNvPr id="10" name="Rounded Rectangle 13">
            <a:extLst>
              <a:ext uri="{FF2B5EF4-FFF2-40B4-BE49-F238E27FC236}">
                <a16:creationId xmlns:a16="http://schemas.microsoft.com/office/drawing/2014/main" id="{66F2D58D-F442-4EA9-A037-0AF46258A5F7}"/>
              </a:ext>
            </a:extLst>
          </p:cNvPr>
          <p:cNvSpPr/>
          <p:nvPr/>
        </p:nvSpPr>
        <p:spPr>
          <a:xfrm>
            <a:off x="417805" y="300582"/>
            <a:ext cx="711075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Region detection: morphology </a:t>
            </a:r>
            <a:r>
              <a:rPr lang="en-GB" altLang="zh-CN" sz="3600" dirty="0">
                <a:solidFill>
                  <a:schemeClr val="bg1"/>
                </a:solidFill>
                <a:latin typeface="Signika"/>
              </a:rPr>
              <a:t>(Cont.)</a:t>
            </a:r>
            <a:endParaRPr lang="en-GB" altLang="zh-CN" sz="3600" dirty="0">
              <a:solidFill>
                <a:schemeClr val="bg1"/>
              </a:solidFill>
              <a:latin typeface="Signika"/>
              <a:ea typeface="+mj-ea"/>
              <a:cs typeface="+mj-cs"/>
            </a:endParaRPr>
          </a:p>
        </p:txBody>
      </p:sp>
    </p:spTree>
    <p:extLst>
      <p:ext uri="{BB962C8B-B14F-4D97-AF65-F5344CB8AC3E}">
        <p14:creationId xmlns:p14="http://schemas.microsoft.com/office/powerpoint/2010/main" val="4074800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020736B-7C5F-4EEC-AC35-B6686B778941}"/>
              </a:ext>
            </a:extLst>
          </p:cNvPr>
          <p:cNvSpPr/>
          <p:nvPr/>
        </p:nvSpPr>
        <p:spPr>
          <a:xfrm>
            <a:off x="543929" y="1380669"/>
            <a:ext cx="3464410" cy="523220"/>
          </a:xfrm>
          <a:prstGeom prst="rect">
            <a:avLst/>
          </a:prstGeom>
        </p:spPr>
        <p:txBody>
          <a:bodyPr wrap="none">
            <a:spAutoFit/>
          </a:bodyPr>
          <a:lstStyle/>
          <a:p>
            <a:r>
              <a:rPr lang="en-US" sz="2800" b="1" dirty="0">
                <a:solidFill>
                  <a:srgbClr val="3B3838"/>
                </a:solidFill>
                <a:latin typeface="Signika"/>
              </a:rPr>
              <a:t>Opening</a:t>
            </a:r>
            <a:r>
              <a:rPr lang="en-US" sz="2800" b="1" dirty="0">
                <a:solidFill>
                  <a:srgbClr val="3B3838"/>
                </a:solidFill>
              </a:rPr>
              <a:t> and Closing</a:t>
            </a:r>
          </a:p>
        </p:txBody>
      </p:sp>
      <p:pic>
        <p:nvPicPr>
          <p:cNvPr id="2" name="Picture 1">
            <a:extLst>
              <a:ext uri="{FF2B5EF4-FFF2-40B4-BE49-F238E27FC236}">
                <a16:creationId xmlns:a16="http://schemas.microsoft.com/office/drawing/2014/main" id="{A9F466EC-FD8A-4E06-8DBF-804AD3010F79}"/>
              </a:ext>
            </a:extLst>
          </p:cNvPr>
          <p:cNvPicPr>
            <a:picLocks noChangeAspect="1"/>
          </p:cNvPicPr>
          <p:nvPr/>
        </p:nvPicPr>
        <p:blipFill>
          <a:blip r:embed="rId3"/>
          <a:stretch>
            <a:fillRect/>
          </a:stretch>
        </p:blipFill>
        <p:spPr>
          <a:xfrm>
            <a:off x="6792633" y="1380669"/>
            <a:ext cx="3276190" cy="1428571"/>
          </a:xfrm>
          <a:prstGeom prst="rect">
            <a:avLst/>
          </a:prstGeom>
        </p:spPr>
      </p:pic>
      <p:pic>
        <p:nvPicPr>
          <p:cNvPr id="5" name="Picture 4">
            <a:extLst>
              <a:ext uri="{FF2B5EF4-FFF2-40B4-BE49-F238E27FC236}">
                <a16:creationId xmlns:a16="http://schemas.microsoft.com/office/drawing/2014/main" id="{FBF6B191-F31E-4157-814C-CE43A3D8DBAE}"/>
              </a:ext>
            </a:extLst>
          </p:cNvPr>
          <p:cNvPicPr>
            <a:picLocks noChangeAspect="1"/>
          </p:cNvPicPr>
          <p:nvPr/>
        </p:nvPicPr>
        <p:blipFill>
          <a:blip r:embed="rId4"/>
          <a:stretch>
            <a:fillRect/>
          </a:stretch>
        </p:blipFill>
        <p:spPr>
          <a:xfrm>
            <a:off x="6903545" y="2976641"/>
            <a:ext cx="2730296" cy="1462992"/>
          </a:xfrm>
          <a:prstGeom prst="rect">
            <a:avLst/>
          </a:prstGeom>
        </p:spPr>
      </p:pic>
      <p:pic>
        <p:nvPicPr>
          <p:cNvPr id="9" name="Picture 8">
            <a:extLst>
              <a:ext uri="{FF2B5EF4-FFF2-40B4-BE49-F238E27FC236}">
                <a16:creationId xmlns:a16="http://schemas.microsoft.com/office/drawing/2014/main" id="{E5F7B40E-E97B-486B-B609-B618CA8739ED}"/>
              </a:ext>
            </a:extLst>
          </p:cNvPr>
          <p:cNvPicPr>
            <a:picLocks noChangeAspect="1"/>
          </p:cNvPicPr>
          <p:nvPr/>
        </p:nvPicPr>
        <p:blipFill>
          <a:blip r:embed="rId5"/>
          <a:stretch>
            <a:fillRect/>
          </a:stretch>
        </p:blipFill>
        <p:spPr>
          <a:xfrm>
            <a:off x="6792634" y="4607035"/>
            <a:ext cx="3276189" cy="1435344"/>
          </a:xfrm>
          <a:prstGeom prst="rect">
            <a:avLst/>
          </a:prstGeom>
        </p:spPr>
      </p:pic>
      <p:sp>
        <p:nvSpPr>
          <p:cNvPr id="10" name="Oval 9">
            <a:extLst>
              <a:ext uri="{FF2B5EF4-FFF2-40B4-BE49-F238E27FC236}">
                <a16:creationId xmlns:a16="http://schemas.microsoft.com/office/drawing/2014/main" id="{486E691B-0164-4686-9B40-17B5D9026297}"/>
              </a:ext>
            </a:extLst>
          </p:cNvPr>
          <p:cNvSpPr/>
          <p:nvPr/>
        </p:nvSpPr>
        <p:spPr>
          <a:xfrm>
            <a:off x="8268693" y="3429000"/>
            <a:ext cx="660400" cy="5425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12D0ABD-9049-48D6-B4C6-A8367604C169}"/>
              </a:ext>
            </a:extLst>
          </p:cNvPr>
          <p:cNvSpPr/>
          <p:nvPr/>
        </p:nvSpPr>
        <p:spPr>
          <a:xfrm>
            <a:off x="6659179" y="5053440"/>
            <a:ext cx="660400" cy="5425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29021F-76A5-48E5-99A8-92E850F393DE}"/>
              </a:ext>
            </a:extLst>
          </p:cNvPr>
          <p:cNvSpPr>
            <a:spLocks noGrp="1"/>
          </p:cNvSpPr>
          <p:nvPr>
            <p:ph type="sldNum" sz="quarter" idx="12"/>
          </p:nvPr>
        </p:nvSpPr>
        <p:spPr/>
        <p:txBody>
          <a:bodyPr/>
          <a:lstStyle/>
          <a:p>
            <a:fld id="{5D904C11-C234-4E1C-ACC3-B9D0B57A84CF}" type="slidenum">
              <a:rPr lang="en-US" b="0" smtClean="0">
                <a:latin typeface="Signika"/>
              </a:rPr>
              <a:t>29</a:t>
            </a:fld>
            <a:endParaRPr lang="en-US" b="0" dirty="0">
              <a:latin typeface="Signika"/>
            </a:endParaRPr>
          </a:p>
        </p:txBody>
      </p:sp>
      <p:sp>
        <p:nvSpPr>
          <p:cNvPr id="14" name="Rounded Rectangle 13">
            <a:extLst>
              <a:ext uri="{FF2B5EF4-FFF2-40B4-BE49-F238E27FC236}">
                <a16:creationId xmlns:a16="http://schemas.microsoft.com/office/drawing/2014/main" id="{4F304F38-8A76-4DF7-94D7-C17058DCFED1}"/>
              </a:ext>
            </a:extLst>
          </p:cNvPr>
          <p:cNvSpPr/>
          <p:nvPr/>
        </p:nvSpPr>
        <p:spPr>
          <a:xfrm>
            <a:off x="417805" y="300582"/>
            <a:ext cx="711075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Region detection: morphology </a:t>
            </a:r>
            <a:r>
              <a:rPr lang="en-GB" altLang="zh-CN" sz="3600" dirty="0">
                <a:solidFill>
                  <a:schemeClr val="bg1"/>
                </a:solidFill>
                <a:latin typeface="Signika"/>
              </a:rPr>
              <a:t>(Cont.)</a:t>
            </a:r>
            <a:endParaRPr lang="en-GB" altLang="zh-CN" sz="3600" dirty="0">
              <a:solidFill>
                <a:schemeClr val="bg1"/>
              </a:solidFill>
              <a:latin typeface="Signika"/>
              <a:ea typeface="+mj-ea"/>
              <a:cs typeface="+mj-cs"/>
            </a:endParaRPr>
          </a:p>
        </p:txBody>
      </p:sp>
    </p:spTree>
    <p:extLst>
      <p:ext uri="{BB962C8B-B14F-4D97-AF65-F5344CB8AC3E}">
        <p14:creationId xmlns:p14="http://schemas.microsoft.com/office/powerpoint/2010/main" val="185000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13504-6508-4E5C-B84B-278DF3EE48CC}"/>
              </a:ext>
            </a:extLst>
          </p:cNvPr>
          <p:cNvSpPr/>
          <p:nvPr/>
        </p:nvSpPr>
        <p:spPr>
          <a:xfrm>
            <a:off x="0" y="0"/>
            <a:ext cx="3741683"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00D9E-EF29-4EB8-BCD9-5E3567C2947F}"/>
              </a:ext>
            </a:extLst>
          </p:cNvPr>
          <p:cNvSpPr>
            <a:spLocks noGrp="1"/>
          </p:cNvSpPr>
          <p:nvPr>
            <p:ph type="ctrTitle"/>
          </p:nvPr>
        </p:nvSpPr>
        <p:spPr>
          <a:xfrm>
            <a:off x="100850" y="483476"/>
            <a:ext cx="3640833" cy="912314"/>
          </a:xfrm>
        </p:spPr>
        <p:txBody>
          <a:bodyPr>
            <a:noAutofit/>
          </a:bodyPr>
          <a:lstStyle/>
          <a:p>
            <a:r>
              <a:rPr lang="en-US" altLang="zh-CN" b="1" dirty="0">
                <a:latin typeface="Signika"/>
              </a:rPr>
              <a:t>Outline</a:t>
            </a:r>
            <a:endParaRPr lang="en-US" b="1" dirty="0">
              <a:latin typeface="Signika"/>
            </a:endParaRPr>
          </a:p>
        </p:txBody>
      </p:sp>
      <p:sp>
        <p:nvSpPr>
          <p:cNvPr id="6" name="Slide Number Placeholder 5">
            <a:extLst>
              <a:ext uri="{FF2B5EF4-FFF2-40B4-BE49-F238E27FC236}">
                <a16:creationId xmlns:a16="http://schemas.microsoft.com/office/drawing/2014/main" id="{61E68ED8-6D0E-49F4-8024-8A39157EDD2E}"/>
              </a:ext>
            </a:extLst>
          </p:cNvPr>
          <p:cNvSpPr>
            <a:spLocks noGrp="1"/>
          </p:cNvSpPr>
          <p:nvPr>
            <p:ph type="sldNum" sz="quarter" idx="12"/>
          </p:nvPr>
        </p:nvSpPr>
        <p:spPr>
          <a:xfrm>
            <a:off x="11666482" y="6377214"/>
            <a:ext cx="373117" cy="365125"/>
          </a:xfrm>
        </p:spPr>
        <p:txBody>
          <a:bodyPr/>
          <a:lstStyle/>
          <a:p>
            <a:fld id="{5D904C11-C234-4E1C-ACC3-B9D0B57A84CF}" type="slidenum">
              <a:rPr lang="en-US" smtClean="0"/>
              <a:pPr/>
              <a:t>3</a:t>
            </a:fld>
            <a:endParaRPr lang="en-US" dirty="0"/>
          </a:p>
        </p:txBody>
      </p:sp>
      <p:grpSp>
        <p:nvGrpSpPr>
          <p:cNvPr id="10" name="Group 338">
            <a:extLst>
              <a:ext uri="{FF2B5EF4-FFF2-40B4-BE49-F238E27FC236}">
                <a16:creationId xmlns:a16="http://schemas.microsoft.com/office/drawing/2014/main" id="{D27D377D-2EE2-4EDA-8F61-5088FA04DF22}"/>
              </a:ext>
            </a:extLst>
          </p:cNvPr>
          <p:cNvGrpSpPr/>
          <p:nvPr/>
        </p:nvGrpSpPr>
        <p:grpSpPr>
          <a:xfrm>
            <a:off x="3979325" y="2804175"/>
            <a:ext cx="607908" cy="607908"/>
            <a:chOff x="0" y="0"/>
            <a:chExt cx="607906" cy="607906"/>
          </a:xfrm>
          <a:solidFill>
            <a:schemeClr val="bg2">
              <a:lumMod val="25000"/>
            </a:schemeClr>
          </a:solidFill>
        </p:grpSpPr>
        <p:sp>
          <p:nvSpPr>
            <p:cNvPr id="11" name="Shape 336">
              <a:extLst>
                <a:ext uri="{FF2B5EF4-FFF2-40B4-BE49-F238E27FC236}">
                  <a16:creationId xmlns:a16="http://schemas.microsoft.com/office/drawing/2014/main" id="{7B8A77B6-63E0-49C6-B798-57BC0E22548D}"/>
                </a:ext>
              </a:extLst>
            </p:cNvPr>
            <p:cNvSpPr/>
            <p:nvPr/>
          </p:nvSpPr>
          <p:spPr>
            <a:xfrm>
              <a:off x="0" y="0"/>
              <a:ext cx="607907" cy="607907"/>
            </a:xfrm>
            <a:prstGeom prst="ellipse">
              <a:avLst/>
            </a:prstGeom>
            <a:grp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Signika"/>
              </a:endParaRPr>
            </a:p>
          </p:txBody>
        </p:sp>
        <p:sp>
          <p:nvSpPr>
            <p:cNvPr id="12" name="Shape 337">
              <a:extLst>
                <a:ext uri="{FF2B5EF4-FFF2-40B4-BE49-F238E27FC236}">
                  <a16:creationId xmlns:a16="http://schemas.microsoft.com/office/drawing/2014/main" id="{09569CF6-5314-41ED-B4CF-404AE3FA1881}"/>
                </a:ext>
              </a:extLst>
            </p:cNvPr>
            <p:cNvSpPr/>
            <p:nvPr/>
          </p:nvSpPr>
          <p:spPr>
            <a:xfrm>
              <a:off x="104296" y="121467"/>
              <a:ext cx="424715" cy="355601"/>
            </a:xfrm>
            <a:prstGeom prst="rect">
              <a:avLst/>
            </a:prstGeom>
            <a:grp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dirty="0">
                  <a:latin typeface="Signika"/>
                </a:rPr>
                <a:t>01</a:t>
              </a:r>
            </a:p>
          </p:txBody>
        </p:sp>
      </p:grpSp>
      <p:sp>
        <p:nvSpPr>
          <p:cNvPr id="33" name="Title 1">
            <a:extLst>
              <a:ext uri="{FF2B5EF4-FFF2-40B4-BE49-F238E27FC236}">
                <a16:creationId xmlns:a16="http://schemas.microsoft.com/office/drawing/2014/main" id="{B3EA5433-0549-4656-896E-6C3C23C4A633}"/>
              </a:ext>
            </a:extLst>
          </p:cNvPr>
          <p:cNvSpPr txBox="1">
            <a:spLocks/>
          </p:cNvSpPr>
          <p:nvPr/>
        </p:nvSpPr>
        <p:spPr>
          <a:xfrm>
            <a:off x="4691530" y="2491363"/>
            <a:ext cx="6576347" cy="10695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altLang="zh-CN" sz="3600" dirty="0">
                <a:latin typeface="Signika"/>
              </a:rPr>
              <a:t>What are</a:t>
            </a:r>
            <a:r>
              <a:rPr lang="zh-CN" altLang="en-US" sz="3600" dirty="0">
                <a:latin typeface="Signika"/>
              </a:rPr>
              <a:t> </a:t>
            </a:r>
            <a:r>
              <a:rPr lang="en-US" altLang="zh-CN" sz="4000" b="1" dirty="0">
                <a:latin typeface="Signika"/>
                <a:ea typeface="Batang" panose="02030600000101010101" pitchFamily="18" charset="-127"/>
              </a:rPr>
              <a:t>features</a:t>
            </a:r>
            <a:r>
              <a:rPr lang="zh-CN" altLang="en-US" sz="3600" dirty="0">
                <a:latin typeface="Signika"/>
              </a:rPr>
              <a:t> </a:t>
            </a:r>
            <a:r>
              <a:rPr lang="en-US" altLang="zh-CN" sz="3600" dirty="0">
                <a:latin typeface="Signika"/>
              </a:rPr>
              <a:t>in</a:t>
            </a:r>
            <a:r>
              <a:rPr lang="zh-CN" altLang="en-US" sz="3600" dirty="0">
                <a:latin typeface="Signika"/>
              </a:rPr>
              <a:t> </a:t>
            </a:r>
            <a:r>
              <a:rPr lang="en-US" altLang="zh-CN" sz="3600" dirty="0">
                <a:latin typeface="Signika"/>
              </a:rPr>
              <a:t>images?</a:t>
            </a:r>
          </a:p>
        </p:txBody>
      </p:sp>
    </p:spTree>
    <p:extLst>
      <p:ext uri="{BB962C8B-B14F-4D97-AF65-F5344CB8AC3E}">
        <p14:creationId xmlns:p14="http://schemas.microsoft.com/office/powerpoint/2010/main" val="1295117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13">
            <a:extLst>
              <a:ext uri="{FF2B5EF4-FFF2-40B4-BE49-F238E27FC236}">
                <a16:creationId xmlns:a16="http://schemas.microsoft.com/office/drawing/2014/main" id="{9A8B1966-5389-4869-B056-564554521E00}"/>
              </a:ext>
            </a:extLst>
          </p:cNvPr>
          <p:cNvSpPr/>
          <p:nvPr/>
        </p:nvSpPr>
        <p:spPr>
          <a:xfrm>
            <a:off x="417805" y="300582"/>
            <a:ext cx="330075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Shape detection</a:t>
            </a:r>
          </a:p>
        </p:txBody>
      </p:sp>
      <p:pic>
        <p:nvPicPr>
          <p:cNvPr id="4" name="Picture 3">
            <a:extLst>
              <a:ext uri="{FF2B5EF4-FFF2-40B4-BE49-F238E27FC236}">
                <a16:creationId xmlns:a16="http://schemas.microsoft.com/office/drawing/2014/main" id="{4E0C4CD9-A7DF-49EA-B6D2-0C3E931DC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915" y="2366566"/>
            <a:ext cx="3164206" cy="2124868"/>
          </a:xfrm>
          <a:prstGeom prst="rect">
            <a:avLst/>
          </a:prstGeom>
        </p:spPr>
      </p:pic>
      <p:pic>
        <p:nvPicPr>
          <p:cNvPr id="4098" name="Picture 2" descr="ç¸å³å¾ç">
            <a:extLst>
              <a:ext uri="{FF2B5EF4-FFF2-40B4-BE49-F238E27FC236}">
                <a16:creationId xmlns:a16="http://schemas.microsoft.com/office/drawing/2014/main" id="{3F066D9F-898D-430F-8146-1E2FECFF9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65" y="2366566"/>
            <a:ext cx="2549842" cy="21248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ç¸å³å¾ç">
            <a:extLst>
              <a:ext uri="{FF2B5EF4-FFF2-40B4-BE49-F238E27FC236}">
                <a16:creationId xmlns:a16="http://schemas.microsoft.com/office/drawing/2014/main" id="{570F17C8-12EC-4350-B39F-2DBEF92F1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8229" y="2258060"/>
            <a:ext cx="2341880" cy="2341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391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ârgbâçå¾çæç´¢ç»æ">
            <a:extLst>
              <a:ext uri="{FF2B5EF4-FFF2-40B4-BE49-F238E27FC236}">
                <a16:creationId xmlns:a16="http://schemas.microsoft.com/office/drawing/2014/main" id="{BC06EA67-BA30-4EFB-BEE2-9D9CC3442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840" y="942340"/>
            <a:ext cx="4953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A1CD41F-B824-45DB-8E50-4C105C17AC9D}"/>
              </a:ext>
            </a:extLst>
          </p:cNvPr>
          <p:cNvSpPr>
            <a:spLocks noGrp="1"/>
          </p:cNvSpPr>
          <p:nvPr>
            <p:ph type="sldNum" sz="quarter" idx="12"/>
          </p:nvPr>
        </p:nvSpPr>
        <p:spPr/>
        <p:txBody>
          <a:bodyPr/>
          <a:lstStyle/>
          <a:p>
            <a:fld id="{5D904C11-C234-4E1C-ACC3-B9D0B57A84CF}" type="slidenum">
              <a:rPr lang="en-US" smtClean="0"/>
              <a:t>31</a:t>
            </a:fld>
            <a:endParaRPr lang="en-US"/>
          </a:p>
        </p:txBody>
      </p:sp>
      <p:sp>
        <p:nvSpPr>
          <p:cNvPr id="5" name="Rounded Rectangle 13">
            <a:extLst>
              <a:ext uri="{FF2B5EF4-FFF2-40B4-BE49-F238E27FC236}">
                <a16:creationId xmlns:a16="http://schemas.microsoft.com/office/drawing/2014/main" id="{AD1A86D5-2E4D-42D0-A139-9958F7348B38}"/>
              </a:ext>
            </a:extLst>
          </p:cNvPr>
          <p:cNvSpPr/>
          <p:nvPr/>
        </p:nvSpPr>
        <p:spPr>
          <a:xfrm>
            <a:off x="417805" y="300582"/>
            <a:ext cx="3168675" cy="715089"/>
          </a:xfrm>
          <a:prstGeom prst="roundRect">
            <a:avLst/>
          </a:prstGeom>
          <a:solidFill>
            <a:srgbClr val="3B3838"/>
          </a:solidFill>
        </p:spPr>
        <p:txBody>
          <a:bodyPr wrap="square">
            <a:spAutoFit/>
          </a:bodyPr>
          <a:lstStyle/>
          <a:p>
            <a:pPr algn="ctr"/>
            <a:r>
              <a:rPr lang="en-GB" altLang="zh-CN" sz="3600" dirty="0" err="1">
                <a:solidFill>
                  <a:schemeClr val="bg1"/>
                </a:solidFill>
                <a:latin typeface="Signika"/>
                <a:ea typeface="+mj-ea"/>
                <a:cs typeface="+mj-cs"/>
              </a:rPr>
              <a:t>Color</a:t>
            </a:r>
            <a:r>
              <a:rPr lang="en-GB" altLang="zh-CN" sz="3600" dirty="0">
                <a:solidFill>
                  <a:schemeClr val="bg1"/>
                </a:solidFill>
                <a:latin typeface="Signika"/>
                <a:ea typeface="+mj-ea"/>
                <a:cs typeface="+mj-cs"/>
              </a:rPr>
              <a:t> detection</a:t>
            </a:r>
          </a:p>
        </p:txBody>
      </p:sp>
    </p:spTree>
    <p:extLst>
      <p:ext uri="{BB962C8B-B14F-4D97-AF65-F5344CB8AC3E}">
        <p14:creationId xmlns:p14="http://schemas.microsoft.com/office/powerpoint/2010/main" val="1956868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A940B9-741C-4858-9BF6-70C59286DE49}"/>
              </a:ext>
            </a:extLst>
          </p:cNvPr>
          <p:cNvSpPr/>
          <p:nvPr/>
        </p:nvSpPr>
        <p:spPr>
          <a:xfrm>
            <a:off x="793184" y="1336583"/>
            <a:ext cx="7785100" cy="646331"/>
          </a:xfrm>
          <a:prstGeom prst="rect">
            <a:avLst/>
          </a:prstGeom>
        </p:spPr>
        <p:txBody>
          <a:bodyPr wrap="square">
            <a:spAutoFit/>
          </a:bodyPr>
          <a:lstStyle/>
          <a:p>
            <a:r>
              <a:rPr lang="en-US" altLang="zh-CN" sz="3600" dirty="0">
                <a:solidFill>
                  <a:srgbClr val="3B3838"/>
                </a:solidFill>
                <a:latin typeface="Signika"/>
              </a:rPr>
              <a:t>One color image: R G B three channels</a:t>
            </a:r>
            <a:r>
              <a:rPr lang="en-US" altLang="zh-CN" sz="3600" dirty="0">
                <a:solidFill>
                  <a:srgbClr val="3B3838"/>
                </a:solidFill>
              </a:rPr>
              <a:t>.</a:t>
            </a:r>
            <a:endParaRPr lang="zh-CN" altLang="en-US" sz="3600" dirty="0">
              <a:solidFill>
                <a:srgbClr val="3B3838"/>
              </a:solidFill>
            </a:endParaRPr>
          </a:p>
        </p:txBody>
      </p:sp>
      <p:pic>
        <p:nvPicPr>
          <p:cNvPr id="6" name="Picture 5">
            <a:extLst>
              <a:ext uri="{FF2B5EF4-FFF2-40B4-BE49-F238E27FC236}">
                <a16:creationId xmlns:a16="http://schemas.microsoft.com/office/drawing/2014/main" id="{BE1C09B3-91D2-432E-961D-4F0EF9D75E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094" y="2795055"/>
            <a:ext cx="2190483" cy="2086435"/>
          </a:xfrm>
          <a:prstGeom prst="rect">
            <a:avLst/>
          </a:prstGeom>
        </p:spPr>
      </p:pic>
      <p:sp>
        <p:nvSpPr>
          <p:cNvPr id="7" name="Rectangle 6">
            <a:extLst>
              <a:ext uri="{FF2B5EF4-FFF2-40B4-BE49-F238E27FC236}">
                <a16:creationId xmlns:a16="http://schemas.microsoft.com/office/drawing/2014/main" id="{11037A57-90DC-4063-8C0C-01D140CF8598}"/>
              </a:ext>
            </a:extLst>
          </p:cNvPr>
          <p:cNvSpPr/>
          <p:nvPr/>
        </p:nvSpPr>
        <p:spPr>
          <a:xfrm>
            <a:off x="3254493" y="2795055"/>
            <a:ext cx="2190484" cy="20864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074C94F-17A0-410A-B0C5-9B55CB553907}"/>
              </a:ext>
            </a:extLst>
          </p:cNvPr>
          <p:cNvSpPr/>
          <p:nvPr/>
        </p:nvSpPr>
        <p:spPr>
          <a:xfrm>
            <a:off x="5709893" y="2807376"/>
            <a:ext cx="2190484" cy="20864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2FD427-13D9-4F88-8802-BEDF3B03F3CC}"/>
              </a:ext>
            </a:extLst>
          </p:cNvPr>
          <p:cNvSpPr/>
          <p:nvPr/>
        </p:nvSpPr>
        <p:spPr>
          <a:xfrm>
            <a:off x="8165293" y="2795054"/>
            <a:ext cx="2190484" cy="20864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FD3A54-762C-4169-AAF0-279187FD0695}"/>
              </a:ext>
            </a:extLst>
          </p:cNvPr>
          <p:cNvSpPr/>
          <p:nvPr/>
        </p:nvSpPr>
        <p:spPr>
          <a:xfrm>
            <a:off x="3658057" y="2948445"/>
            <a:ext cx="1383355" cy="1356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F119C06-70F4-4F2C-866D-F78DD8E31E63}"/>
              </a:ext>
            </a:extLst>
          </p:cNvPr>
          <p:cNvSpPr/>
          <p:nvPr/>
        </p:nvSpPr>
        <p:spPr>
          <a:xfrm>
            <a:off x="5848541" y="3429000"/>
            <a:ext cx="1383355" cy="1356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98477C-C865-4534-85CD-275E78D1F501}"/>
              </a:ext>
            </a:extLst>
          </p:cNvPr>
          <p:cNvSpPr/>
          <p:nvPr/>
        </p:nvSpPr>
        <p:spPr>
          <a:xfrm>
            <a:off x="8833773" y="3421627"/>
            <a:ext cx="1383355" cy="13568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A6C038-F476-44F7-9AA8-A62ABF2C36CB}"/>
              </a:ext>
            </a:extLst>
          </p:cNvPr>
          <p:cNvSpPr/>
          <p:nvPr/>
        </p:nvSpPr>
        <p:spPr>
          <a:xfrm>
            <a:off x="793184" y="2102378"/>
            <a:ext cx="2638668" cy="584775"/>
          </a:xfrm>
          <a:prstGeom prst="rect">
            <a:avLst/>
          </a:prstGeom>
        </p:spPr>
        <p:txBody>
          <a:bodyPr wrap="square">
            <a:spAutoFit/>
          </a:bodyPr>
          <a:lstStyle/>
          <a:p>
            <a:r>
              <a:rPr lang="en-US" altLang="zh-CN" sz="3200" dirty="0">
                <a:solidFill>
                  <a:srgbClr val="3B3838"/>
                </a:solidFill>
                <a:latin typeface="Signika"/>
              </a:rPr>
              <a:t>Color image</a:t>
            </a:r>
            <a:endParaRPr lang="zh-CN" altLang="en-US" sz="3200" dirty="0">
              <a:solidFill>
                <a:srgbClr val="3B3838"/>
              </a:solidFill>
              <a:latin typeface="Signika"/>
            </a:endParaRPr>
          </a:p>
        </p:txBody>
      </p:sp>
      <p:sp>
        <p:nvSpPr>
          <p:cNvPr id="15" name="Rectangle 14">
            <a:extLst>
              <a:ext uri="{FF2B5EF4-FFF2-40B4-BE49-F238E27FC236}">
                <a16:creationId xmlns:a16="http://schemas.microsoft.com/office/drawing/2014/main" id="{A8CE0F49-52F4-4AB9-94AE-8101E2568ECA}"/>
              </a:ext>
            </a:extLst>
          </p:cNvPr>
          <p:cNvSpPr/>
          <p:nvPr/>
        </p:nvSpPr>
        <p:spPr>
          <a:xfrm>
            <a:off x="3431852" y="2133585"/>
            <a:ext cx="2105631" cy="584775"/>
          </a:xfrm>
          <a:prstGeom prst="rect">
            <a:avLst/>
          </a:prstGeom>
        </p:spPr>
        <p:txBody>
          <a:bodyPr wrap="square">
            <a:spAutoFit/>
          </a:bodyPr>
          <a:lstStyle/>
          <a:p>
            <a:r>
              <a:rPr lang="en-US" altLang="zh-CN" sz="3200" dirty="0">
                <a:solidFill>
                  <a:srgbClr val="3B3838"/>
                </a:solidFill>
                <a:latin typeface="Signika"/>
              </a:rPr>
              <a:t>R channel</a:t>
            </a:r>
            <a:endParaRPr lang="zh-CN" altLang="en-US" sz="3200" dirty="0">
              <a:solidFill>
                <a:srgbClr val="3B3838"/>
              </a:solidFill>
              <a:latin typeface="Signika"/>
            </a:endParaRPr>
          </a:p>
        </p:txBody>
      </p:sp>
      <p:sp>
        <p:nvSpPr>
          <p:cNvPr id="17" name="Rectangle 16">
            <a:extLst>
              <a:ext uri="{FF2B5EF4-FFF2-40B4-BE49-F238E27FC236}">
                <a16:creationId xmlns:a16="http://schemas.microsoft.com/office/drawing/2014/main" id="{B1E03A98-7986-44A2-90ED-C8E9B16EC1D3}"/>
              </a:ext>
            </a:extLst>
          </p:cNvPr>
          <p:cNvSpPr/>
          <p:nvPr/>
        </p:nvSpPr>
        <p:spPr>
          <a:xfrm>
            <a:off x="5840156" y="2135975"/>
            <a:ext cx="2401605" cy="584775"/>
          </a:xfrm>
          <a:prstGeom prst="rect">
            <a:avLst/>
          </a:prstGeom>
        </p:spPr>
        <p:txBody>
          <a:bodyPr wrap="square">
            <a:spAutoFit/>
          </a:bodyPr>
          <a:lstStyle/>
          <a:p>
            <a:r>
              <a:rPr lang="en-US" altLang="zh-CN" sz="3200" dirty="0">
                <a:solidFill>
                  <a:srgbClr val="3B3838"/>
                </a:solidFill>
                <a:latin typeface="Signika"/>
              </a:rPr>
              <a:t>G channel</a:t>
            </a:r>
            <a:endParaRPr lang="zh-CN" altLang="en-US" sz="3200" dirty="0">
              <a:solidFill>
                <a:srgbClr val="3B3838"/>
              </a:solidFill>
              <a:latin typeface="Signika"/>
            </a:endParaRPr>
          </a:p>
        </p:txBody>
      </p:sp>
      <p:sp>
        <p:nvSpPr>
          <p:cNvPr id="18" name="Rectangle 17">
            <a:extLst>
              <a:ext uri="{FF2B5EF4-FFF2-40B4-BE49-F238E27FC236}">
                <a16:creationId xmlns:a16="http://schemas.microsoft.com/office/drawing/2014/main" id="{D146C33E-54D5-44CD-A98B-ADDF8F78915C}"/>
              </a:ext>
            </a:extLst>
          </p:cNvPr>
          <p:cNvSpPr/>
          <p:nvPr/>
        </p:nvSpPr>
        <p:spPr>
          <a:xfrm>
            <a:off x="8207719" y="2134218"/>
            <a:ext cx="2105631" cy="584775"/>
          </a:xfrm>
          <a:prstGeom prst="rect">
            <a:avLst/>
          </a:prstGeom>
        </p:spPr>
        <p:txBody>
          <a:bodyPr wrap="square">
            <a:spAutoFit/>
          </a:bodyPr>
          <a:lstStyle/>
          <a:p>
            <a:r>
              <a:rPr lang="en-US" altLang="zh-CN" sz="3200" dirty="0">
                <a:solidFill>
                  <a:srgbClr val="3B3838"/>
                </a:solidFill>
                <a:latin typeface="Signika"/>
              </a:rPr>
              <a:t>B channel</a:t>
            </a:r>
            <a:endParaRPr lang="zh-CN" altLang="en-US" sz="3200" dirty="0">
              <a:solidFill>
                <a:srgbClr val="3B3838"/>
              </a:solidFill>
              <a:latin typeface="Signika"/>
            </a:endParaRPr>
          </a:p>
        </p:txBody>
      </p:sp>
      <p:sp>
        <p:nvSpPr>
          <p:cNvPr id="19" name="Rectangle 18">
            <a:extLst>
              <a:ext uri="{FF2B5EF4-FFF2-40B4-BE49-F238E27FC236}">
                <a16:creationId xmlns:a16="http://schemas.microsoft.com/office/drawing/2014/main" id="{6AF3145F-6AC5-4AAC-B13D-3A0E46CC89CB}"/>
              </a:ext>
            </a:extLst>
          </p:cNvPr>
          <p:cNvSpPr/>
          <p:nvPr/>
        </p:nvSpPr>
        <p:spPr>
          <a:xfrm>
            <a:off x="706887" y="5295753"/>
            <a:ext cx="10590270" cy="523220"/>
          </a:xfrm>
          <a:prstGeom prst="rect">
            <a:avLst/>
          </a:prstGeom>
          <a:solidFill>
            <a:schemeClr val="bg1"/>
          </a:solidFill>
        </p:spPr>
        <p:txBody>
          <a:bodyPr wrap="square">
            <a:spAutoFit/>
          </a:bodyPr>
          <a:lstStyle/>
          <a:p>
            <a:r>
              <a:rPr lang="en-US" altLang="zh-CN" sz="2800" dirty="0">
                <a:solidFill>
                  <a:srgbClr val="3B3838"/>
                </a:solidFill>
                <a:latin typeface="Signika"/>
              </a:rPr>
              <a:t>Split color image (three channels) to (single channel) gray image.</a:t>
            </a:r>
            <a:endParaRPr lang="zh-CN" altLang="en-US" sz="2800" dirty="0">
              <a:solidFill>
                <a:srgbClr val="3B3838"/>
              </a:solidFill>
              <a:latin typeface="Signika"/>
            </a:endParaRPr>
          </a:p>
        </p:txBody>
      </p:sp>
      <p:sp>
        <p:nvSpPr>
          <p:cNvPr id="5" name="Slide Number Placeholder 4">
            <a:extLst>
              <a:ext uri="{FF2B5EF4-FFF2-40B4-BE49-F238E27FC236}">
                <a16:creationId xmlns:a16="http://schemas.microsoft.com/office/drawing/2014/main" id="{B5B5B059-DAEC-4C34-8077-5DCEBA31C873}"/>
              </a:ext>
            </a:extLst>
          </p:cNvPr>
          <p:cNvSpPr>
            <a:spLocks noGrp="1"/>
          </p:cNvSpPr>
          <p:nvPr>
            <p:ph type="sldNum" sz="quarter" idx="12"/>
          </p:nvPr>
        </p:nvSpPr>
        <p:spPr/>
        <p:txBody>
          <a:bodyPr/>
          <a:lstStyle/>
          <a:p>
            <a:fld id="{5D904C11-C234-4E1C-ACC3-B9D0B57A84CF}" type="slidenum">
              <a:rPr lang="en-US" smtClean="0">
                <a:latin typeface="Signika"/>
              </a:rPr>
              <a:t>32</a:t>
            </a:fld>
            <a:endParaRPr lang="en-US" dirty="0">
              <a:latin typeface="Signika"/>
            </a:endParaRPr>
          </a:p>
        </p:txBody>
      </p:sp>
      <p:sp>
        <p:nvSpPr>
          <p:cNvPr id="20" name="Rounded Rectangle 13">
            <a:extLst>
              <a:ext uri="{FF2B5EF4-FFF2-40B4-BE49-F238E27FC236}">
                <a16:creationId xmlns:a16="http://schemas.microsoft.com/office/drawing/2014/main" id="{ABAF3302-1816-4294-9E0F-7D1E33B29993}"/>
              </a:ext>
            </a:extLst>
          </p:cNvPr>
          <p:cNvSpPr/>
          <p:nvPr/>
        </p:nvSpPr>
        <p:spPr>
          <a:xfrm>
            <a:off x="417806" y="300582"/>
            <a:ext cx="5777573" cy="715089"/>
          </a:xfrm>
          <a:prstGeom prst="roundRect">
            <a:avLst/>
          </a:prstGeom>
          <a:solidFill>
            <a:srgbClr val="3B3838"/>
          </a:solidFill>
        </p:spPr>
        <p:txBody>
          <a:bodyPr wrap="square">
            <a:spAutoFit/>
          </a:bodyPr>
          <a:lstStyle/>
          <a:p>
            <a:pPr algn="ctr"/>
            <a:r>
              <a:rPr lang="en-GB" altLang="zh-CN" sz="3600" dirty="0" err="1">
                <a:solidFill>
                  <a:schemeClr val="bg1"/>
                </a:solidFill>
                <a:latin typeface="Signika"/>
                <a:ea typeface="+mj-ea"/>
                <a:cs typeface="+mj-cs"/>
              </a:rPr>
              <a:t>Color</a:t>
            </a:r>
            <a:r>
              <a:rPr lang="en-GB" altLang="zh-CN" sz="3600" dirty="0">
                <a:solidFill>
                  <a:schemeClr val="bg1"/>
                </a:solidFill>
                <a:latin typeface="Signika"/>
                <a:ea typeface="+mj-ea"/>
                <a:cs typeface="+mj-cs"/>
              </a:rPr>
              <a:t> detection: split channel</a:t>
            </a:r>
          </a:p>
        </p:txBody>
      </p:sp>
    </p:spTree>
    <p:extLst>
      <p:ext uri="{BB962C8B-B14F-4D97-AF65-F5344CB8AC3E}">
        <p14:creationId xmlns:p14="http://schemas.microsoft.com/office/powerpoint/2010/main" val="4077615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08BE4D9-A4FE-42BE-B37C-6DFE3B5512E1}"/>
                  </a:ext>
                </a:extLst>
              </p:cNvPr>
              <p:cNvSpPr/>
              <p:nvPr/>
            </p:nvSpPr>
            <p:spPr>
              <a:xfrm>
                <a:off x="492405" y="1620682"/>
                <a:ext cx="4196790"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solidFill>
                            <a:srgbClr val="3B3838"/>
                          </a:solidFill>
                          <a:latin typeface="Cambria Math" panose="02040503050406030204" pitchFamily="18" charset="0"/>
                        </a:rPr>
                        <m:t>G</m:t>
                      </m:r>
                      <m:r>
                        <a:rPr lang="en-US" altLang="zh-CN" b="0" i="1" smtClean="0">
                          <a:solidFill>
                            <a:srgbClr val="3B3838"/>
                          </a:solidFill>
                          <a:latin typeface="Cambria Math" panose="02040503050406030204" pitchFamily="18" charset="0"/>
                        </a:rPr>
                        <m:t>𝑟𝑎𝑦</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𝑖</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𝑗</m:t>
                      </m:r>
                      <m:r>
                        <a:rPr lang="en-US" altLang="zh-CN" b="0" i="1" smtClean="0">
                          <a:solidFill>
                            <a:srgbClr val="3B3838"/>
                          </a:solidFill>
                          <a:latin typeface="Cambria Math" panose="02040503050406030204" pitchFamily="18" charset="0"/>
                        </a:rPr>
                        <m:t>)=</m:t>
                      </m:r>
                      <m:f>
                        <m:fPr>
                          <m:ctrlPr>
                            <a:rPr lang="en-US" altLang="zh-CN" b="0" i="1" smtClean="0">
                              <a:solidFill>
                                <a:srgbClr val="3B3838"/>
                              </a:solidFill>
                              <a:latin typeface="Cambria Math" panose="02040503050406030204" pitchFamily="18" charset="0"/>
                            </a:rPr>
                          </m:ctrlPr>
                        </m:fPr>
                        <m:num>
                          <m:r>
                            <a:rPr lang="en-US" altLang="zh-CN" b="0" i="1" smtClean="0">
                              <a:solidFill>
                                <a:srgbClr val="3B3838"/>
                              </a:solidFill>
                              <a:latin typeface="Cambria Math" panose="02040503050406030204" pitchFamily="18" charset="0"/>
                            </a:rPr>
                            <m:t>1</m:t>
                          </m:r>
                        </m:num>
                        <m:den>
                          <m:r>
                            <a:rPr lang="en-US" altLang="zh-CN" b="0" i="1" smtClean="0">
                              <a:solidFill>
                                <a:srgbClr val="3B3838"/>
                              </a:solidFill>
                              <a:latin typeface="Cambria Math" panose="02040503050406030204" pitchFamily="18" charset="0"/>
                            </a:rPr>
                            <m:t>3</m:t>
                          </m:r>
                        </m:den>
                      </m:f>
                      <m:d>
                        <m:dPr>
                          <m:begChr m:val="["/>
                          <m:endChr m:val="]"/>
                          <m:ctrlPr>
                            <a:rPr lang="en-US" altLang="zh-CN" b="0" i="1" smtClean="0">
                              <a:solidFill>
                                <a:srgbClr val="3B3838"/>
                              </a:solidFill>
                              <a:latin typeface="Cambria Math" panose="02040503050406030204" pitchFamily="18" charset="0"/>
                            </a:rPr>
                          </m:ctrlPr>
                        </m:dPr>
                        <m:e>
                          <m:r>
                            <a:rPr lang="en-US" altLang="zh-CN" b="0" i="1" smtClean="0">
                              <a:solidFill>
                                <a:srgbClr val="3B3838"/>
                              </a:solidFill>
                              <a:latin typeface="Cambria Math" panose="02040503050406030204" pitchFamily="18" charset="0"/>
                            </a:rPr>
                            <m:t>𝑅</m:t>
                          </m:r>
                          <m:d>
                            <m:dPr>
                              <m:ctrlPr>
                                <a:rPr lang="en-US" altLang="zh-CN" b="0" i="1" smtClean="0">
                                  <a:solidFill>
                                    <a:srgbClr val="3B3838"/>
                                  </a:solidFill>
                                  <a:latin typeface="Cambria Math" panose="02040503050406030204" pitchFamily="18" charset="0"/>
                                </a:rPr>
                              </m:ctrlPr>
                            </m:dPr>
                            <m:e>
                              <m:r>
                                <a:rPr lang="en-US" altLang="zh-CN" b="0" i="1" smtClean="0">
                                  <a:solidFill>
                                    <a:srgbClr val="3B3838"/>
                                  </a:solidFill>
                                  <a:latin typeface="Cambria Math" panose="02040503050406030204" pitchFamily="18" charset="0"/>
                                </a:rPr>
                                <m:t>𝑖</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𝑗</m:t>
                              </m:r>
                            </m:e>
                          </m:d>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𝐺</m:t>
                          </m:r>
                          <m:d>
                            <m:dPr>
                              <m:ctrlPr>
                                <a:rPr lang="en-US" altLang="zh-CN" b="0" i="1" smtClean="0">
                                  <a:solidFill>
                                    <a:srgbClr val="3B3838"/>
                                  </a:solidFill>
                                  <a:latin typeface="Cambria Math" panose="02040503050406030204" pitchFamily="18" charset="0"/>
                                </a:rPr>
                              </m:ctrlPr>
                            </m:dPr>
                            <m:e>
                              <m:r>
                                <a:rPr lang="en-US" altLang="zh-CN" b="0" i="1" smtClean="0">
                                  <a:solidFill>
                                    <a:srgbClr val="3B3838"/>
                                  </a:solidFill>
                                  <a:latin typeface="Cambria Math" panose="02040503050406030204" pitchFamily="18" charset="0"/>
                                </a:rPr>
                                <m:t>𝑖</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𝑗</m:t>
                              </m:r>
                            </m:e>
                          </m:d>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𝐵</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𝑖</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𝑗</m:t>
                          </m:r>
                          <m:r>
                            <a:rPr lang="en-US" altLang="zh-CN" b="0" i="1" smtClean="0">
                              <a:solidFill>
                                <a:srgbClr val="3B3838"/>
                              </a:solidFill>
                              <a:latin typeface="Cambria Math" panose="02040503050406030204" pitchFamily="18" charset="0"/>
                            </a:rPr>
                            <m:t>)</m:t>
                          </m:r>
                        </m:e>
                      </m:d>
                    </m:oMath>
                  </m:oMathPara>
                </a14:m>
                <a:endParaRPr lang="en-US" dirty="0">
                  <a:solidFill>
                    <a:srgbClr val="3B3838"/>
                  </a:solidFill>
                </a:endParaRPr>
              </a:p>
            </p:txBody>
          </p:sp>
        </mc:Choice>
        <mc:Fallback xmlns="">
          <p:sp>
            <p:nvSpPr>
              <p:cNvPr id="2" name="Rectangle 1">
                <a:extLst>
                  <a:ext uri="{FF2B5EF4-FFF2-40B4-BE49-F238E27FC236}">
                    <a16:creationId xmlns:a16="http://schemas.microsoft.com/office/drawing/2014/main" id="{A08BE4D9-A4FE-42BE-B37C-6DFE3B5512E1}"/>
                  </a:ext>
                </a:extLst>
              </p:cNvPr>
              <p:cNvSpPr>
                <a:spLocks noRot="1" noChangeAspect="1" noMove="1" noResize="1" noEditPoints="1" noAdjustHandles="1" noChangeArrowheads="1" noChangeShapeType="1" noTextEdit="1"/>
              </p:cNvSpPr>
              <p:nvPr/>
            </p:nvSpPr>
            <p:spPr>
              <a:xfrm>
                <a:off x="492405" y="1620682"/>
                <a:ext cx="4196790" cy="6127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FA4C94A-14CE-4843-A16B-79CCD7EA2F37}"/>
                  </a:ext>
                </a:extLst>
              </p:cNvPr>
              <p:cNvSpPr/>
              <p:nvPr/>
            </p:nvSpPr>
            <p:spPr>
              <a:xfrm>
                <a:off x="558800" y="2334660"/>
                <a:ext cx="6324600" cy="369332"/>
              </a:xfrm>
              <a:prstGeom prst="rect">
                <a:avLst/>
              </a:prstGeom>
            </p:spPr>
            <p:txBody>
              <a:bodyPr wrap="square">
                <a:spAutoFit/>
              </a:bodyPr>
              <a:lstStyle/>
              <a:p>
                <a14:m>
                  <m:oMath xmlns:m="http://schemas.openxmlformats.org/officeDocument/2006/math">
                    <m:r>
                      <m:rPr>
                        <m:sty m:val="p"/>
                      </m:rPr>
                      <a:rPr lang="en-US" altLang="zh-CN" i="1" smtClean="0">
                        <a:solidFill>
                          <a:srgbClr val="3B3838"/>
                        </a:solidFill>
                        <a:latin typeface="Cambria Math" panose="02040503050406030204" pitchFamily="18" charset="0"/>
                      </a:rPr>
                      <m:t>G</m:t>
                    </m:r>
                    <m:r>
                      <a:rPr lang="en-US" altLang="zh-CN" b="0" i="1" smtClean="0">
                        <a:solidFill>
                          <a:srgbClr val="3B3838"/>
                        </a:solidFill>
                        <a:latin typeface="Cambria Math" panose="02040503050406030204" pitchFamily="18" charset="0"/>
                      </a:rPr>
                      <m:t>𝑟𝑎𝑦</m:t>
                    </m:r>
                    <m:d>
                      <m:dPr>
                        <m:ctrlPr>
                          <a:rPr lang="en-US" altLang="zh-CN" b="0" i="1" smtClean="0">
                            <a:solidFill>
                              <a:srgbClr val="3B3838"/>
                            </a:solidFill>
                            <a:latin typeface="Cambria Math" panose="02040503050406030204" pitchFamily="18" charset="0"/>
                          </a:rPr>
                        </m:ctrlPr>
                      </m:dPr>
                      <m:e>
                        <m:r>
                          <a:rPr lang="en-US" altLang="zh-CN" b="0" i="1" smtClean="0">
                            <a:solidFill>
                              <a:srgbClr val="3B3838"/>
                            </a:solidFill>
                            <a:latin typeface="Cambria Math" panose="02040503050406030204" pitchFamily="18" charset="0"/>
                          </a:rPr>
                          <m:t>𝑖</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𝑗</m:t>
                        </m:r>
                      </m:e>
                    </m:d>
                    <m:r>
                      <a:rPr lang="en-US" altLang="zh-CN" b="0" i="1" smtClean="0">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0.</m:t>
                    </m:r>
                    <m:r>
                      <a:rPr lang="en-US" altLang="zh-CN" b="0" i="1" smtClean="0">
                        <a:solidFill>
                          <a:srgbClr val="3B3838"/>
                        </a:solidFill>
                        <a:latin typeface="Cambria Math" panose="02040503050406030204" pitchFamily="18" charset="0"/>
                      </a:rPr>
                      <m:t>30</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𝑅</m:t>
                    </m:r>
                    <m:d>
                      <m:dPr>
                        <m:ctrlPr>
                          <a:rPr lang="en-US" altLang="zh-CN" i="1">
                            <a:solidFill>
                              <a:srgbClr val="3B3838"/>
                            </a:solidFill>
                            <a:latin typeface="Cambria Math" panose="02040503050406030204" pitchFamily="18" charset="0"/>
                          </a:rPr>
                        </m:ctrlPr>
                      </m:dPr>
                      <m:e>
                        <m:r>
                          <a:rPr lang="en-US" altLang="zh-CN" i="1">
                            <a:solidFill>
                              <a:srgbClr val="3B3838"/>
                            </a:solidFill>
                            <a:latin typeface="Cambria Math" panose="02040503050406030204" pitchFamily="18" charset="0"/>
                          </a:rPr>
                          <m:t>𝑖</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𝑗</m:t>
                        </m:r>
                      </m:e>
                    </m:d>
                    <m:r>
                      <a:rPr lang="en-US" altLang="zh-CN" i="1">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0.59∗</m:t>
                    </m:r>
                    <m:r>
                      <a:rPr lang="en-US" altLang="zh-CN" i="1">
                        <a:solidFill>
                          <a:srgbClr val="3B3838"/>
                        </a:solidFill>
                        <a:latin typeface="Cambria Math" panose="02040503050406030204" pitchFamily="18" charset="0"/>
                      </a:rPr>
                      <m:t>𝐺</m:t>
                    </m:r>
                    <m:d>
                      <m:dPr>
                        <m:ctrlPr>
                          <a:rPr lang="en-US" altLang="zh-CN" i="1">
                            <a:solidFill>
                              <a:srgbClr val="3B3838"/>
                            </a:solidFill>
                            <a:latin typeface="Cambria Math" panose="02040503050406030204" pitchFamily="18" charset="0"/>
                          </a:rPr>
                        </m:ctrlPr>
                      </m:dPr>
                      <m:e>
                        <m:r>
                          <a:rPr lang="en-US" altLang="zh-CN" i="1">
                            <a:solidFill>
                              <a:srgbClr val="3B3838"/>
                            </a:solidFill>
                            <a:latin typeface="Cambria Math" panose="02040503050406030204" pitchFamily="18" charset="0"/>
                          </a:rPr>
                          <m:t>𝑖</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𝑗</m:t>
                        </m:r>
                      </m:e>
                    </m:d>
                    <m:r>
                      <a:rPr lang="en-US" altLang="zh-CN" i="1">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0.11∗</m:t>
                    </m:r>
                    <m:r>
                      <a:rPr lang="en-US" altLang="zh-CN" i="1">
                        <a:solidFill>
                          <a:srgbClr val="3B3838"/>
                        </a:solidFill>
                        <a:latin typeface="Cambria Math" panose="02040503050406030204" pitchFamily="18" charset="0"/>
                      </a:rPr>
                      <m:t>𝐵</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𝑖</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𝑗</m:t>
                    </m:r>
                  </m:oMath>
                </a14:m>
                <a:r>
                  <a:rPr lang="en-US" dirty="0">
                    <a:solidFill>
                      <a:srgbClr val="3B3838"/>
                    </a:solidFill>
                  </a:rPr>
                  <a:t>)</a:t>
                </a:r>
              </a:p>
            </p:txBody>
          </p:sp>
        </mc:Choice>
        <mc:Fallback xmlns="">
          <p:sp>
            <p:nvSpPr>
              <p:cNvPr id="5" name="Rectangle 4">
                <a:extLst>
                  <a:ext uri="{FF2B5EF4-FFF2-40B4-BE49-F238E27FC236}">
                    <a16:creationId xmlns:a16="http://schemas.microsoft.com/office/drawing/2014/main" id="{3FA4C94A-14CE-4843-A16B-79CCD7EA2F37}"/>
                  </a:ext>
                </a:extLst>
              </p:cNvPr>
              <p:cNvSpPr>
                <a:spLocks noRot="1" noChangeAspect="1" noMove="1" noResize="1" noEditPoints="1" noAdjustHandles="1" noChangeArrowheads="1" noChangeShapeType="1" noTextEdit="1"/>
              </p:cNvSpPr>
              <p:nvPr/>
            </p:nvSpPr>
            <p:spPr>
              <a:xfrm>
                <a:off x="558800" y="2334660"/>
                <a:ext cx="6324600" cy="369332"/>
              </a:xfrm>
              <a:prstGeom prst="rect">
                <a:avLst/>
              </a:prstGeom>
              <a:blipFill>
                <a:blip r:embed="rId4"/>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449C0ED-0B79-4CA5-BA83-80A99119B8B8}"/>
                  </a:ext>
                </a:extLst>
              </p:cNvPr>
              <p:cNvSpPr/>
              <p:nvPr/>
            </p:nvSpPr>
            <p:spPr>
              <a:xfrm>
                <a:off x="558800" y="3469807"/>
                <a:ext cx="20320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solidFill>
                            <a:srgbClr val="3B3838"/>
                          </a:solidFill>
                          <a:latin typeface="Cambria Math" panose="02040503050406030204" pitchFamily="18" charset="0"/>
                        </a:rPr>
                        <m:t>G</m:t>
                      </m:r>
                      <m:r>
                        <a:rPr lang="en-US" altLang="zh-CN" b="0" i="1" smtClean="0">
                          <a:solidFill>
                            <a:srgbClr val="3B3838"/>
                          </a:solidFill>
                          <a:latin typeface="Cambria Math" panose="02040503050406030204" pitchFamily="18" charset="0"/>
                        </a:rPr>
                        <m:t>𝑟𝑎𝑦</m:t>
                      </m:r>
                      <m:d>
                        <m:dPr>
                          <m:ctrlPr>
                            <a:rPr lang="en-US" altLang="zh-CN" b="0" i="1" smtClean="0">
                              <a:solidFill>
                                <a:srgbClr val="3B3838"/>
                              </a:solidFill>
                              <a:latin typeface="Cambria Math" panose="02040503050406030204" pitchFamily="18" charset="0"/>
                            </a:rPr>
                          </m:ctrlPr>
                        </m:dPr>
                        <m:e>
                          <m:r>
                            <a:rPr lang="en-US" altLang="zh-CN" b="0" i="1" smtClean="0">
                              <a:solidFill>
                                <a:srgbClr val="3B3838"/>
                              </a:solidFill>
                              <a:latin typeface="Cambria Math" panose="02040503050406030204" pitchFamily="18" charset="0"/>
                            </a:rPr>
                            <m:t>𝑖</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𝑗</m:t>
                          </m:r>
                        </m:e>
                      </m:d>
                      <m:r>
                        <a:rPr lang="en-US" altLang="zh-CN" b="0" i="1" smtClean="0">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𝑅</m:t>
                      </m:r>
                      <m:d>
                        <m:dPr>
                          <m:ctrlPr>
                            <a:rPr lang="en-US" altLang="zh-CN" i="1">
                              <a:solidFill>
                                <a:srgbClr val="3B3838"/>
                              </a:solidFill>
                              <a:latin typeface="Cambria Math" panose="02040503050406030204" pitchFamily="18" charset="0"/>
                            </a:rPr>
                          </m:ctrlPr>
                        </m:dPr>
                        <m:e>
                          <m:r>
                            <a:rPr lang="en-US" altLang="zh-CN" i="1">
                              <a:solidFill>
                                <a:srgbClr val="3B3838"/>
                              </a:solidFill>
                              <a:latin typeface="Cambria Math" panose="02040503050406030204" pitchFamily="18" charset="0"/>
                            </a:rPr>
                            <m:t>𝑖</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𝑗</m:t>
                          </m:r>
                        </m:e>
                      </m:d>
                    </m:oMath>
                  </m:oMathPara>
                </a14:m>
                <a:endParaRPr lang="en-US" dirty="0">
                  <a:solidFill>
                    <a:srgbClr val="3B3838"/>
                  </a:solidFill>
                </a:endParaRPr>
              </a:p>
            </p:txBody>
          </p:sp>
        </mc:Choice>
        <mc:Fallback xmlns="">
          <p:sp>
            <p:nvSpPr>
              <p:cNvPr id="6" name="Rectangle 5">
                <a:extLst>
                  <a:ext uri="{FF2B5EF4-FFF2-40B4-BE49-F238E27FC236}">
                    <a16:creationId xmlns:a16="http://schemas.microsoft.com/office/drawing/2014/main" id="{B449C0ED-0B79-4CA5-BA83-80A99119B8B8}"/>
                  </a:ext>
                </a:extLst>
              </p:cNvPr>
              <p:cNvSpPr>
                <a:spLocks noRot="1" noChangeAspect="1" noMove="1" noResize="1" noEditPoints="1" noAdjustHandles="1" noChangeArrowheads="1" noChangeShapeType="1" noTextEdit="1"/>
              </p:cNvSpPr>
              <p:nvPr/>
            </p:nvSpPr>
            <p:spPr>
              <a:xfrm>
                <a:off x="558800" y="3469807"/>
                <a:ext cx="2032000"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68F4046-8281-4687-B901-34CB02701BC8}"/>
                  </a:ext>
                </a:extLst>
              </p:cNvPr>
              <p:cNvSpPr/>
              <p:nvPr/>
            </p:nvSpPr>
            <p:spPr>
              <a:xfrm>
                <a:off x="3127113" y="3458600"/>
                <a:ext cx="20320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solidFill>
                            <a:srgbClr val="3B3838"/>
                          </a:solidFill>
                          <a:latin typeface="Cambria Math" panose="02040503050406030204" pitchFamily="18" charset="0"/>
                        </a:rPr>
                        <m:t>G</m:t>
                      </m:r>
                      <m:r>
                        <a:rPr lang="en-US" altLang="zh-CN" b="0" i="1" smtClean="0">
                          <a:solidFill>
                            <a:srgbClr val="3B3838"/>
                          </a:solidFill>
                          <a:latin typeface="Cambria Math" panose="02040503050406030204" pitchFamily="18" charset="0"/>
                        </a:rPr>
                        <m:t>𝑟𝑎𝑦</m:t>
                      </m:r>
                      <m:d>
                        <m:dPr>
                          <m:ctrlPr>
                            <a:rPr lang="en-US" altLang="zh-CN" b="0" i="1" smtClean="0">
                              <a:solidFill>
                                <a:srgbClr val="3B3838"/>
                              </a:solidFill>
                              <a:latin typeface="Cambria Math" panose="02040503050406030204" pitchFamily="18" charset="0"/>
                            </a:rPr>
                          </m:ctrlPr>
                        </m:dPr>
                        <m:e>
                          <m:r>
                            <a:rPr lang="en-US" altLang="zh-CN" b="0" i="1" smtClean="0">
                              <a:solidFill>
                                <a:srgbClr val="3B3838"/>
                              </a:solidFill>
                              <a:latin typeface="Cambria Math" panose="02040503050406030204" pitchFamily="18" charset="0"/>
                            </a:rPr>
                            <m:t>𝑖</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𝑗</m:t>
                          </m:r>
                        </m:e>
                      </m:d>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𝐺</m:t>
                      </m:r>
                      <m:d>
                        <m:dPr>
                          <m:ctrlPr>
                            <a:rPr lang="en-US" altLang="zh-CN" i="1">
                              <a:solidFill>
                                <a:srgbClr val="3B3838"/>
                              </a:solidFill>
                              <a:latin typeface="Cambria Math" panose="02040503050406030204" pitchFamily="18" charset="0"/>
                            </a:rPr>
                          </m:ctrlPr>
                        </m:dPr>
                        <m:e>
                          <m:r>
                            <a:rPr lang="en-US" altLang="zh-CN" i="1">
                              <a:solidFill>
                                <a:srgbClr val="3B3838"/>
                              </a:solidFill>
                              <a:latin typeface="Cambria Math" panose="02040503050406030204" pitchFamily="18" charset="0"/>
                            </a:rPr>
                            <m:t>𝑖</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𝑗</m:t>
                          </m:r>
                        </m:e>
                      </m:d>
                    </m:oMath>
                  </m:oMathPara>
                </a14:m>
                <a:endParaRPr lang="en-US" dirty="0">
                  <a:solidFill>
                    <a:srgbClr val="3B3838"/>
                  </a:solidFill>
                </a:endParaRPr>
              </a:p>
            </p:txBody>
          </p:sp>
        </mc:Choice>
        <mc:Fallback xmlns="">
          <p:sp>
            <p:nvSpPr>
              <p:cNvPr id="7" name="Rectangle 6">
                <a:extLst>
                  <a:ext uri="{FF2B5EF4-FFF2-40B4-BE49-F238E27FC236}">
                    <a16:creationId xmlns:a16="http://schemas.microsoft.com/office/drawing/2014/main" id="{068F4046-8281-4687-B901-34CB02701BC8}"/>
                  </a:ext>
                </a:extLst>
              </p:cNvPr>
              <p:cNvSpPr>
                <a:spLocks noRot="1" noChangeAspect="1" noMove="1" noResize="1" noEditPoints="1" noAdjustHandles="1" noChangeArrowheads="1" noChangeShapeType="1" noTextEdit="1"/>
              </p:cNvSpPr>
              <p:nvPr/>
            </p:nvSpPr>
            <p:spPr>
              <a:xfrm>
                <a:off x="3127113" y="3458600"/>
                <a:ext cx="2032000"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080C7A4-0967-4BF9-90D4-FADE71A36810}"/>
                  </a:ext>
                </a:extLst>
              </p:cNvPr>
              <p:cNvSpPr/>
              <p:nvPr/>
            </p:nvSpPr>
            <p:spPr>
              <a:xfrm>
                <a:off x="5562600" y="3463906"/>
                <a:ext cx="20320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solidFill>
                            <a:srgbClr val="3B3838"/>
                          </a:solidFill>
                          <a:latin typeface="Cambria Math" panose="02040503050406030204" pitchFamily="18" charset="0"/>
                        </a:rPr>
                        <m:t>G</m:t>
                      </m:r>
                      <m:r>
                        <a:rPr lang="en-US" altLang="zh-CN" b="0" i="1" smtClean="0">
                          <a:solidFill>
                            <a:srgbClr val="3B3838"/>
                          </a:solidFill>
                          <a:latin typeface="Cambria Math" panose="02040503050406030204" pitchFamily="18" charset="0"/>
                        </a:rPr>
                        <m:t>𝑟𝑎𝑦</m:t>
                      </m:r>
                      <m:d>
                        <m:dPr>
                          <m:ctrlPr>
                            <a:rPr lang="en-US" altLang="zh-CN" b="0" i="1" smtClean="0">
                              <a:solidFill>
                                <a:srgbClr val="3B3838"/>
                              </a:solidFill>
                              <a:latin typeface="Cambria Math" panose="02040503050406030204" pitchFamily="18" charset="0"/>
                            </a:rPr>
                          </m:ctrlPr>
                        </m:dPr>
                        <m:e>
                          <m:r>
                            <a:rPr lang="en-US" altLang="zh-CN" b="0" i="1" smtClean="0">
                              <a:solidFill>
                                <a:srgbClr val="3B3838"/>
                              </a:solidFill>
                              <a:latin typeface="Cambria Math" panose="02040503050406030204" pitchFamily="18" charset="0"/>
                            </a:rPr>
                            <m:t>𝑖</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𝑗</m:t>
                          </m:r>
                        </m:e>
                      </m:d>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𝐵</m:t>
                      </m:r>
                      <m:d>
                        <m:dPr>
                          <m:ctrlPr>
                            <a:rPr lang="en-US" altLang="zh-CN" i="1">
                              <a:solidFill>
                                <a:srgbClr val="3B3838"/>
                              </a:solidFill>
                              <a:latin typeface="Cambria Math" panose="02040503050406030204" pitchFamily="18" charset="0"/>
                            </a:rPr>
                          </m:ctrlPr>
                        </m:dPr>
                        <m:e>
                          <m:r>
                            <a:rPr lang="en-US" altLang="zh-CN" i="1">
                              <a:solidFill>
                                <a:srgbClr val="3B3838"/>
                              </a:solidFill>
                              <a:latin typeface="Cambria Math" panose="02040503050406030204" pitchFamily="18" charset="0"/>
                            </a:rPr>
                            <m:t>𝑖</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𝑗</m:t>
                          </m:r>
                        </m:e>
                      </m:d>
                    </m:oMath>
                  </m:oMathPara>
                </a14:m>
                <a:endParaRPr lang="en-US" dirty="0">
                  <a:solidFill>
                    <a:srgbClr val="3B3838"/>
                  </a:solidFill>
                </a:endParaRPr>
              </a:p>
            </p:txBody>
          </p:sp>
        </mc:Choice>
        <mc:Fallback xmlns="">
          <p:sp>
            <p:nvSpPr>
              <p:cNvPr id="8" name="Rectangle 7">
                <a:extLst>
                  <a:ext uri="{FF2B5EF4-FFF2-40B4-BE49-F238E27FC236}">
                    <a16:creationId xmlns:a16="http://schemas.microsoft.com/office/drawing/2014/main" id="{F080C7A4-0967-4BF9-90D4-FADE71A36810}"/>
                  </a:ext>
                </a:extLst>
              </p:cNvPr>
              <p:cNvSpPr>
                <a:spLocks noRot="1" noChangeAspect="1" noMove="1" noResize="1" noEditPoints="1" noAdjustHandles="1" noChangeArrowheads="1" noChangeShapeType="1" noTextEdit="1"/>
              </p:cNvSpPr>
              <p:nvPr/>
            </p:nvSpPr>
            <p:spPr>
              <a:xfrm>
                <a:off x="5562600" y="3463906"/>
                <a:ext cx="2032000"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339888F-1AD6-49EF-8B27-9BE4AF37FBF2}"/>
                  </a:ext>
                </a:extLst>
              </p:cNvPr>
              <p:cNvSpPr/>
              <p:nvPr/>
            </p:nvSpPr>
            <p:spPr>
              <a:xfrm>
                <a:off x="558800" y="2924094"/>
                <a:ext cx="4196790" cy="369332"/>
              </a:xfrm>
              <a:prstGeom prst="rect">
                <a:avLst/>
              </a:prstGeom>
            </p:spPr>
            <p:txBody>
              <a:bodyPr wrap="square">
                <a:spAutoFit/>
              </a:bodyPr>
              <a:lstStyle/>
              <a:p>
                <a14:m>
                  <m:oMath xmlns:m="http://schemas.openxmlformats.org/officeDocument/2006/math">
                    <m:r>
                      <m:rPr>
                        <m:sty m:val="p"/>
                      </m:rPr>
                      <a:rPr lang="en-US" altLang="zh-CN" i="1" smtClean="0">
                        <a:solidFill>
                          <a:srgbClr val="3B3838"/>
                        </a:solidFill>
                        <a:latin typeface="Cambria Math" panose="02040503050406030204" pitchFamily="18" charset="0"/>
                      </a:rPr>
                      <m:t>G</m:t>
                    </m:r>
                    <m:r>
                      <a:rPr lang="en-US" altLang="zh-CN" b="0" i="1" smtClean="0">
                        <a:solidFill>
                          <a:srgbClr val="3B3838"/>
                        </a:solidFill>
                        <a:latin typeface="Cambria Math" panose="02040503050406030204" pitchFamily="18" charset="0"/>
                      </a:rPr>
                      <m:t>𝑟𝑎𝑦</m:t>
                    </m:r>
                    <m:d>
                      <m:dPr>
                        <m:ctrlPr>
                          <a:rPr lang="en-US" altLang="zh-CN" b="0" i="1" smtClean="0">
                            <a:solidFill>
                              <a:srgbClr val="3B3838"/>
                            </a:solidFill>
                            <a:latin typeface="Cambria Math" panose="02040503050406030204" pitchFamily="18" charset="0"/>
                          </a:rPr>
                        </m:ctrlPr>
                      </m:dPr>
                      <m:e>
                        <m:r>
                          <a:rPr lang="en-US" altLang="zh-CN" b="0" i="1" smtClean="0">
                            <a:solidFill>
                              <a:srgbClr val="3B3838"/>
                            </a:solidFill>
                            <a:latin typeface="Cambria Math" panose="02040503050406030204" pitchFamily="18" charset="0"/>
                          </a:rPr>
                          <m:t>𝑖</m:t>
                        </m:r>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𝑗</m:t>
                        </m:r>
                      </m:e>
                    </m:d>
                    <m:r>
                      <a:rPr lang="en-US" altLang="zh-CN" b="0"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𝑀𝑎𝑥</m:t>
                    </m:r>
                    <m:r>
                      <a:rPr lang="en-US" altLang="zh-CN" b="0" i="1" smtClean="0">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𝑅</m:t>
                    </m:r>
                    <m:d>
                      <m:dPr>
                        <m:ctrlPr>
                          <a:rPr lang="en-US" altLang="zh-CN" i="1">
                            <a:solidFill>
                              <a:srgbClr val="3B3838"/>
                            </a:solidFill>
                            <a:latin typeface="Cambria Math" panose="02040503050406030204" pitchFamily="18" charset="0"/>
                          </a:rPr>
                        </m:ctrlPr>
                      </m:dPr>
                      <m:e>
                        <m:r>
                          <a:rPr lang="en-US" altLang="zh-CN" i="1">
                            <a:solidFill>
                              <a:srgbClr val="3B3838"/>
                            </a:solidFill>
                            <a:latin typeface="Cambria Math" panose="02040503050406030204" pitchFamily="18" charset="0"/>
                          </a:rPr>
                          <m:t>𝑖</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𝑗</m:t>
                        </m:r>
                      </m:e>
                    </m:d>
                    <m:r>
                      <a:rPr lang="en-US" altLang="zh-CN" b="0" i="1" smtClean="0">
                        <a:solidFill>
                          <a:srgbClr val="3B3838"/>
                        </a:solidFill>
                        <a:latin typeface="Cambria Math" panose="02040503050406030204" pitchFamily="18" charset="0"/>
                      </a:rPr>
                      <m:t>, </m:t>
                    </m:r>
                    <m:r>
                      <a:rPr lang="en-US" altLang="zh-CN" i="1">
                        <a:solidFill>
                          <a:srgbClr val="3B3838"/>
                        </a:solidFill>
                        <a:latin typeface="Cambria Math" panose="02040503050406030204" pitchFamily="18" charset="0"/>
                      </a:rPr>
                      <m:t>𝐺</m:t>
                    </m:r>
                    <m:d>
                      <m:dPr>
                        <m:ctrlPr>
                          <a:rPr lang="en-US" altLang="zh-CN" i="1">
                            <a:solidFill>
                              <a:srgbClr val="3B3838"/>
                            </a:solidFill>
                            <a:latin typeface="Cambria Math" panose="02040503050406030204" pitchFamily="18" charset="0"/>
                          </a:rPr>
                        </m:ctrlPr>
                      </m:dPr>
                      <m:e>
                        <m:r>
                          <a:rPr lang="en-US" altLang="zh-CN" i="1">
                            <a:solidFill>
                              <a:srgbClr val="3B3838"/>
                            </a:solidFill>
                            <a:latin typeface="Cambria Math" panose="02040503050406030204" pitchFamily="18" charset="0"/>
                          </a:rPr>
                          <m:t>𝑖</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𝑗</m:t>
                        </m:r>
                      </m:e>
                    </m:d>
                    <m:r>
                      <a:rPr lang="en-US" altLang="zh-CN" i="1" smtClean="0">
                        <a:solidFill>
                          <a:srgbClr val="3B3838"/>
                        </a:solidFill>
                        <a:latin typeface="Cambria Math" panose="02040503050406030204" pitchFamily="18" charset="0"/>
                      </a:rPr>
                      <m:t>,</m:t>
                    </m:r>
                    <m:r>
                      <a:rPr lang="en-US" altLang="zh-CN" b="0" i="1" smtClean="0">
                        <a:solidFill>
                          <a:srgbClr val="3B3838"/>
                        </a:solidFill>
                        <a:latin typeface="Cambria Math" panose="02040503050406030204" pitchFamily="18" charset="0"/>
                      </a:rPr>
                      <m:t>  </m:t>
                    </m:r>
                    <m:r>
                      <a:rPr lang="en-US" altLang="zh-CN" i="1">
                        <a:solidFill>
                          <a:srgbClr val="3B3838"/>
                        </a:solidFill>
                        <a:latin typeface="Cambria Math" panose="02040503050406030204" pitchFamily="18" charset="0"/>
                      </a:rPr>
                      <m:t>𝐵</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𝑖</m:t>
                    </m:r>
                    <m:r>
                      <a:rPr lang="en-US" altLang="zh-CN" i="1">
                        <a:solidFill>
                          <a:srgbClr val="3B3838"/>
                        </a:solidFill>
                        <a:latin typeface="Cambria Math" panose="02040503050406030204" pitchFamily="18" charset="0"/>
                      </a:rPr>
                      <m:t>,</m:t>
                    </m:r>
                    <m:r>
                      <a:rPr lang="en-US" altLang="zh-CN" i="1">
                        <a:solidFill>
                          <a:srgbClr val="3B3838"/>
                        </a:solidFill>
                        <a:latin typeface="Cambria Math" panose="02040503050406030204" pitchFamily="18" charset="0"/>
                      </a:rPr>
                      <m:t>𝑗</m:t>
                    </m:r>
                  </m:oMath>
                </a14:m>
                <a:r>
                  <a:rPr lang="en-US" dirty="0">
                    <a:solidFill>
                      <a:srgbClr val="3B3838"/>
                    </a:solidFill>
                  </a:rPr>
                  <a:t>)]</a:t>
                </a:r>
              </a:p>
            </p:txBody>
          </p:sp>
        </mc:Choice>
        <mc:Fallback xmlns="">
          <p:sp>
            <p:nvSpPr>
              <p:cNvPr id="9" name="Rectangle 8">
                <a:extLst>
                  <a:ext uri="{FF2B5EF4-FFF2-40B4-BE49-F238E27FC236}">
                    <a16:creationId xmlns:a16="http://schemas.microsoft.com/office/drawing/2014/main" id="{C339888F-1AD6-49EF-8B27-9BE4AF37FBF2}"/>
                  </a:ext>
                </a:extLst>
              </p:cNvPr>
              <p:cNvSpPr>
                <a:spLocks noRot="1" noChangeAspect="1" noMove="1" noResize="1" noEditPoints="1" noAdjustHandles="1" noChangeArrowheads="1" noChangeShapeType="1" noTextEdit="1"/>
              </p:cNvSpPr>
              <p:nvPr/>
            </p:nvSpPr>
            <p:spPr>
              <a:xfrm>
                <a:off x="558800" y="2924094"/>
                <a:ext cx="4196790" cy="369332"/>
              </a:xfrm>
              <a:prstGeom prst="rect">
                <a:avLst/>
              </a:prstGeom>
              <a:blipFill>
                <a:blip r:embed="rId8"/>
                <a:stretch>
                  <a:fillRect t="-10000" b="-2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0C8E79C3-A3A3-4BC1-861F-416376923AAB}"/>
              </a:ext>
            </a:extLst>
          </p:cNvPr>
          <p:cNvSpPr/>
          <p:nvPr/>
        </p:nvSpPr>
        <p:spPr>
          <a:xfrm>
            <a:off x="7029973" y="2334660"/>
            <a:ext cx="1883977" cy="369332"/>
          </a:xfrm>
          <a:prstGeom prst="rect">
            <a:avLst/>
          </a:prstGeom>
        </p:spPr>
        <p:txBody>
          <a:bodyPr wrap="none">
            <a:spAutoFit/>
          </a:bodyPr>
          <a:lstStyle/>
          <a:p>
            <a:r>
              <a:rPr lang="en-US" dirty="0">
                <a:solidFill>
                  <a:srgbClr val="3B3838"/>
                </a:solidFill>
                <a:latin typeface="Signika"/>
              </a:rPr>
              <a:t>Weighted method</a:t>
            </a:r>
          </a:p>
        </p:txBody>
      </p:sp>
      <p:sp>
        <p:nvSpPr>
          <p:cNvPr id="11" name="Rectangle 10">
            <a:extLst>
              <a:ext uri="{FF2B5EF4-FFF2-40B4-BE49-F238E27FC236}">
                <a16:creationId xmlns:a16="http://schemas.microsoft.com/office/drawing/2014/main" id="{794F8E02-FAFC-4FB6-853E-EFA496673CC6}"/>
              </a:ext>
            </a:extLst>
          </p:cNvPr>
          <p:cNvSpPr/>
          <p:nvPr/>
        </p:nvSpPr>
        <p:spPr>
          <a:xfrm>
            <a:off x="5257800" y="1774237"/>
            <a:ext cx="1733167" cy="369332"/>
          </a:xfrm>
          <a:prstGeom prst="rect">
            <a:avLst/>
          </a:prstGeom>
        </p:spPr>
        <p:txBody>
          <a:bodyPr wrap="none">
            <a:spAutoFit/>
          </a:bodyPr>
          <a:lstStyle/>
          <a:p>
            <a:r>
              <a:rPr lang="en-US" altLang="zh-CN" dirty="0">
                <a:solidFill>
                  <a:srgbClr val="3B3838"/>
                </a:solidFill>
                <a:latin typeface="Signika"/>
              </a:rPr>
              <a:t>Average</a:t>
            </a:r>
            <a:r>
              <a:rPr lang="en-US" dirty="0">
                <a:solidFill>
                  <a:srgbClr val="3B3838"/>
                </a:solidFill>
                <a:latin typeface="Signika"/>
              </a:rPr>
              <a:t> method</a:t>
            </a:r>
          </a:p>
        </p:txBody>
      </p:sp>
      <p:sp>
        <p:nvSpPr>
          <p:cNvPr id="12" name="Rectangle 11">
            <a:extLst>
              <a:ext uri="{FF2B5EF4-FFF2-40B4-BE49-F238E27FC236}">
                <a16:creationId xmlns:a16="http://schemas.microsoft.com/office/drawing/2014/main" id="{45FF4FC8-66A5-48E8-B3B5-D338CEC822A0}"/>
              </a:ext>
            </a:extLst>
          </p:cNvPr>
          <p:cNvSpPr/>
          <p:nvPr/>
        </p:nvSpPr>
        <p:spPr>
          <a:xfrm>
            <a:off x="7791973" y="3458600"/>
            <a:ext cx="2085699" cy="369332"/>
          </a:xfrm>
          <a:prstGeom prst="rect">
            <a:avLst/>
          </a:prstGeom>
        </p:spPr>
        <p:txBody>
          <a:bodyPr wrap="none">
            <a:spAutoFit/>
          </a:bodyPr>
          <a:lstStyle/>
          <a:p>
            <a:r>
              <a:rPr lang="en-US" dirty="0">
                <a:solidFill>
                  <a:srgbClr val="3B3838"/>
                </a:solidFill>
                <a:latin typeface="Signika"/>
              </a:rPr>
              <a:t>Component method</a:t>
            </a:r>
          </a:p>
        </p:txBody>
      </p:sp>
      <p:sp>
        <p:nvSpPr>
          <p:cNvPr id="13" name="Rectangle 12">
            <a:extLst>
              <a:ext uri="{FF2B5EF4-FFF2-40B4-BE49-F238E27FC236}">
                <a16:creationId xmlns:a16="http://schemas.microsoft.com/office/drawing/2014/main" id="{28FE444B-50F8-43E3-BE40-081D393CB283}"/>
              </a:ext>
            </a:extLst>
          </p:cNvPr>
          <p:cNvSpPr/>
          <p:nvPr/>
        </p:nvSpPr>
        <p:spPr>
          <a:xfrm>
            <a:off x="4890547" y="2941520"/>
            <a:ext cx="3150093" cy="369332"/>
          </a:xfrm>
          <a:prstGeom prst="rect">
            <a:avLst/>
          </a:prstGeom>
        </p:spPr>
        <p:txBody>
          <a:bodyPr wrap="none">
            <a:spAutoFit/>
          </a:bodyPr>
          <a:lstStyle/>
          <a:p>
            <a:r>
              <a:rPr lang="en-US" dirty="0">
                <a:solidFill>
                  <a:srgbClr val="3B3838"/>
                </a:solidFill>
                <a:latin typeface="Signika"/>
              </a:rPr>
              <a:t>Maximum or Minimum method</a:t>
            </a:r>
          </a:p>
        </p:txBody>
      </p:sp>
      <p:sp>
        <p:nvSpPr>
          <p:cNvPr id="15" name="Slide Number Placeholder 14">
            <a:extLst>
              <a:ext uri="{FF2B5EF4-FFF2-40B4-BE49-F238E27FC236}">
                <a16:creationId xmlns:a16="http://schemas.microsoft.com/office/drawing/2014/main" id="{E109B338-BA77-45CA-BF55-17136061A038}"/>
              </a:ext>
            </a:extLst>
          </p:cNvPr>
          <p:cNvSpPr>
            <a:spLocks noGrp="1"/>
          </p:cNvSpPr>
          <p:nvPr>
            <p:ph type="sldNum" sz="quarter" idx="12"/>
          </p:nvPr>
        </p:nvSpPr>
        <p:spPr/>
        <p:txBody>
          <a:bodyPr/>
          <a:lstStyle/>
          <a:p>
            <a:fld id="{5D904C11-C234-4E1C-ACC3-B9D0B57A84CF}" type="slidenum">
              <a:rPr lang="en-US" smtClean="0"/>
              <a:t>33</a:t>
            </a:fld>
            <a:endParaRPr lang="en-US"/>
          </a:p>
        </p:txBody>
      </p:sp>
      <p:sp>
        <p:nvSpPr>
          <p:cNvPr id="16" name="Rounded Rectangle 13">
            <a:extLst>
              <a:ext uri="{FF2B5EF4-FFF2-40B4-BE49-F238E27FC236}">
                <a16:creationId xmlns:a16="http://schemas.microsoft.com/office/drawing/2014/main" id="{9EE745F7-64F2-4E2C-8DAD-772BB6FCA62C}"/>
              </a:ext>
            </a:extLst>
          </p:cNvPr>
          <p:cNvSpPr/>
          <p:nvPr/>
        </p:nvSpPr>
        <p:spPr>
          <a:xfrm>
            <a:off x="417805" y="300582"/>
            <a:ext cx="4839995" cy="715089"/>
          </a:xfrm>
          <a:prstGeom prst="roundRect">
            <a:avLst/>
          </a:prstGeom>
          <a:solidFill>
            <a:srgbClr val="3B3838"/>
          </a:solidFill>
        </p:spPr>
        <p:txBody>
          <a:bodyPr wrap="square">
            <a:spAutoFit/>
          </a:bodyPr>
          <a:lstStyle/>
          <a:p>
            <a:pPr algn="ctr"/>
            <a:r>
              <a:rPr lang="en-GB" altLang="zh-CN" sz="3600" dirty="0" err="1">
                <a:solidFill>
                  <a:schemeClr val="bg1"/>
                </a:solidFill>
                <a:latin typeface="Signika"/>
                <a:ea typeface="+mj-ea"/>
                <a:cs typeface="+mj-cs"/>
              </a:rPr>
              <a:t>Color</a:t>
            </a:r>
            <a:r>
              <a:rPr lang="en-GB" altLang="zh-CN" sz="3600" dirty="0">
                <a:solidFill>
                  <a:schemeClr val="bg1"/>
                </a:solidFill>
                <a:latin typeface="Signika"/>
                <a:ea typeface="+mj-ea"/>
                <a:cs typeface="+mj-cs"/>
              </a:rPr>
              <a:t> detection: greying</a:t>
            </a:r>
          </a:p>
        </p:txBody>
      </p:sp>
    </p:spTree>
    <p:extLst>
      <p:ext uri="{BB962C8B-B14F-4D97-AF65-F5344CB8AC3E}">
        <p14:creationId xmlns:p14="http://schemas.microsoft.com/office/powerpoint/2010/main" val="2223071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39FF83-13E2-4539-AE53-791314298E9D}"/>
              </a:ext>
            </a:extLst>
          </p:cNvPr>
          <p:cNvSpPr/>
          <p:nvPr/>
        </p:nvSpPr>
        <p:spPr>
          <a:xfrm>
            <a:off x="589018" y="1376717"/>
            <a:ext cx="10236200" cy="1384995"/>
          </a:xfrm>
          <a:prstGeom prst="rect">
            <a:avLst/>
          </a:prstGeom>
        </p:spPr>
        <p:txBody>
          <a:bodyPr wrap="square">
            <a:spAutoFit/>
          </a:bodyPr>
          <a:lstStyle/>
          <a:p>
            <a:r>
              <a:rPr lang="en-US" sz="2800" b="1" dirty="0">
                <a:solidFill>
                  <a:srgbClr val="FF0000"/>
                </a:solidFill>
              </a:rPr>
              <a:t>A </a:t>
            </a:r>
            <a:r>
              <a:rPr lang="en-US" sz="2800" b="1" dirty="0">
                <a:solidFill>
                  <a:srgbClr val="FF0000"/>
                </a:solidFill>
                <a:latin typeface="Signika"/>
              </a:rPr>
              <a:t>color</a:t>
            </a:r>
            <a:r>
              <a:rPr lang="en-US" sz="2800" b="1" dirty="0">
                <a:solidFill>
                  <a:srgbClr val="FF0000"/>
                </a:solidFill>
              </a:rPr>
              <a:t> histogram of an image </a:t>
            </a:r>
            <a:r>
              <a:rPr lang="en-US" sz="2800" dirty="0">
                <a:solidFill>
                  <a:srgbClr val="3B3838"/>
                </a:solidFill>
              </a:rPr>
              <a:t>represents the distribution of the composition of colors in the image. It shows different types of colors and the number of pixels in each type of the color. </a:t>
            </a:r>
          </a:p>
        </p:txBody>
      </p:sp>
      <p:pic>
        <p:nvPicPr>
          <p:cNvPr id="6" name="Picture 5">
            <a:extLst>
              <a:ext uri="{FF2B5EF4-FFF2-40B4-BE49-F238E27FC236}">
                <a16:creationId xmlns:a16="http://schemas.microsoft.com/office/drawing/2014/main" id="{5EAB31CE-6816-4A81-96F8-6CB896BAE8FA}"/>
              </a:ext>
            </a:extLst>
          </p:cNvPr>
          <p:cNvPicPr>
            <a:picLocks noChangeAspect="1"/>
          </p:cNvPicPr>
          <p:nvPr/>
        </p:nvPicPr>
        <p:blipFill>
          <a:blip r:embed="rId3"/>
          <a:stretch>
            <a:fillRect/>
          </a:stretch>
        </p:blipFill>
        <p:spPr>
          <a:xfrm>
            <a:off x="6096000" y="3229490"/>
            <a:ext cx="4724400" cy="3076575"/>
          </a:xfrm>
          <a:prstGeom prst="rect">
            <a:avLst/>
          </a:prstGeom>
        </p:spPr>
      </p:pic>
      <p:pic>
        <p:nvPicPr>
          <p:cNvPr id="8" name="Picture 7">
            <a:extLst>
              <a:ext uri="{FF2B5EF4-FFF2-40B4-BE49-F238E27FC236}">
                <a16:creationId xmlns:a16="http://schemas.microsoft.com/office/drawing/2014/main" id="{E354DE1D-24FD-46D4-917B-6737B64C0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18" y="3158343"/>
            <a:ext cx="3742873" cy="3218871"/>
          </a:xfrm>
          <a:prstGeom prst="rect">
            <a:avLst/>
          </a:prstGeom>
        </p:spPr>
      </p:pic>
      <p:sp>
        <p:nvSpPr>
          <p:cNvPr id="7" name="Slide Number Placeholder 6">
            <a:extLst>
              <a:ext uri="{FF2B5EF4-FFF2-40B4-BE49-F238E27FC236}">
                <a16:creationId xmlns:a16="http://schemas.microsoft.com/office/drawing/2014/main" id="{8641210D-5A16-4625-BF95-E51458C121EE}"/>
              </a:ext>
            </a:extLst>
          </p:cNvPr>
          <p:cNvSpPr>
            <a:spLocks noGrp="1"/>
          </p:cNvSpPr>
          <p:nvPr>
            <p:ph type="sldNum" sz="quarter" idx="12"/>
          </p:nvPr>
        </p:nvSpPr>
        <p:spPr/>
        <p:txBody>
          <a:bodyPr/>
          <a:lstStyle/>
          <a:p>
            <a:fld id="{5D904C11-C234-4E1C-ACC3-B9D0B57A84CF}" type="slidenum">
              <a:rPr lang="en-US" smtClean="0">
                <a:solidFill>
                  <a:srgbClr val="3B3838"/>
                </a:solidFill>
                <a:latin typeface="Signika"/>
              </a:rPr>
              <a:t>34</a:t>
            </a:fld>
            <a:endParaRPr lang="en-US" dirty="0">
              <a:solidFill>
                <a:srgbClr val="3B3838"/>
              </a:solidFill>
              <a:latin typeface="Signika"/>
            </a:endParaRPr>
          </a:p>
        </p:txBody>
      </p:sp>
      <p:sp>
        <p:nvSpPr>
          <p:cNvPr id="9" name="Rounded Rectangle 13">
            <a:extLst>
              <a:ext uri="{FF2B5EF4-FFF2-40B4-BE49-F238E27FC236}">
                <a16:creationId xmlns:a16="http://schemas.microsoft.com/office/drawing/2014/main" id="{E26E8A7E-F2F4-44D6-B014-350701120596}"/>
              </a:ext>
            </a:extLst>
          </p:cNvPr>
          <p:cNvSpPr/>
          <p:nvPr/>
        </p:nvSpPr>
        <p:spPr>
          <a:xfrm>
            <a:off x="417805" y="300582"/>
            <a:ext cx="6318275" cy="715089"/>
          </a:xfrm>
          <a:prstGeom prst="roundRect">
            <a:avLst/>
          </a:prstGeom>
          <a:solidFill>
            <a:srgbClr val="3B3838"/>
          </a:solidFill>
        </p:spPr>
        <p:txBody>
          <a:bodyPr wrap="square">
            <a:spAutoFit/>
          </a:bodyPr>
          <a:lstStyle/>
          <a:p>
            <a:pPr algn="ctr"/>
            <a:r>
              <a:rPr lang="en-GB" altLang="zh-CN" sz="3600" dirty="0" err="1">
                <a:solidFill>
                  <a:schemeClr val="bg1"/>
                </a:solidFill>
                <a:latin typeface="Signika"/>
                <a:ea typeface="+mj-ea"/>
                <a:cs typeface="+mj-cs"/>
              </a:rPr>
              <a:t>Color</a:t>
            </a:r>
            <a:r>
              <a:rPr lang="en-GB" altLang="zh-CN" sz="3600" dirty="0">
                <a:solidFill>
                  <a:schemeClr val="bg1"/>
                </a:solidFill>
                <a:latin typeface="Signika"/>
                <a:ea typeface="+mj-ea"/>
                <a:cs typeface="+mj-cs"/>
              </a:rPr>
              <a:t> detection: </a:t>
            </a:r>
            <a:r>
              <a:rPr lang="en-GB" altLang="zh-CN" sz="3600" dirty="0" err="1">
                <a:solidFill>
                  <a:schemeClr val="bg1"/>
                </a:solidFill>
                <a:latin typeface="Signika"/>
                <a:ea typeface="+mj-ea"/>
                <a:cs typeface="+mj-cs"/>
              </a:rPr>
              <a:t>color</a:t>
            </a:r>
            <a:r>
              <a:rPr lang="en-GB" altLang="zh-CN" sz="3600" dirty="0">
                <a:solidFill>
                  <a:schemeClr val="bg1"/>
                </a:solidFill>
                <a:latin typeface="Signika"/>
                <a:ea typeface="+mj-ea"/>
                <a:cs typeface="+mj-cs"/>
              </a:rPr>
              <a:t> histogram</a:t>
            </a:r>
          </a:p>
        </p:txBody>
      </p:sp>
    </p:spTree>
    <p:extLst>
      <p:ext uri="{BB962C8B-B14F-4D97-AF65-F5344CB8AC3E}">
        <p14:creationId xmlns:p14="http://schemas.microsoft.com/office/powerpoint/2010/main" val="2153713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C6D0FE-1B13-486E-B013-3264733CB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40" y="2722881"/>
            <a:ext cx="2894410" cy="1921826"/>
          </a:xfrm>
          <a:prstGeom prst="rect">
            <a:avLst/>
          </a:prstGeom>
        </p:spPr>
      </p:pic>
      <p:pic>
        <p:nvPicPr>
          <p:cNvPr id="8" name="Picture 7">
            <a:extLst>
              <a:ext uri="{FF2B5EF4-FFF2-40B4-BE49-F238E27FC236}">
                <a16:creationId xmlns:a16="http://schemas.microsoft.com/office/drawing/2014/main" id="{3B7827B8-791D-4A16-A188-B7FC17975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70" y="4813896"/>
            <a:ext cx="2918916" cy="1764359"/>
          </a:xfrm>
          <a:prstGeom prst="rect">
            <a:avLst/>
          </a:prstGeom>
        </p:spPr>
      </p:pic>
      <p:pic>
        <p:nvPicPr>
          <p:cNvPr id="24" name="Picture 23">
            <a:extLst>
              <a:ext uri="{FF2B5EF4-FFF2-40B4-BE49-F238E27FC236}">
                <a16:creationId xmlns:a16="http://schemas.microsoft.com/office/drawing/2014/main" id="{02FD17D4-C956-4268-983C-3713AE1A39ED}"/>
              </a:ext>
            </a:extLst>
          </p:cNvPr>
          <p:cNvPicPr>
            <a:picLocks noChangeAspect="1"/>
          </p:cNvPicPr>
          <p:nvPr/>
        </p:nvPicPr>
        <p:blipFill>
          <a:blip r:embed="rId5"/>
          <a:stretch>
            <a:fillRect/>
          </a:stretch>
        </p:blipFill>
        <p:spPr>
          <a:xfrm>
            <a:off x="1609479" y="1646683"/>
            <a:ext cx="6866771" cy="726751"/>
          </a:xfrm>
          <a:prstGeom prst="rect">
            <a:avLst/>
          </a:prstGeom>
        </p:spPr>
      </p:pic>
      <p:sp>
        <p:nvSpPr>
          <p:cNvPr id="25" name="Rectangle 24">
            <a:extLst>
              <a:ext uri="{FF2B5EF4-FFF2-40B4-BE49-F238E27FC236}">
                <a16:creationId xmlns:a16="http://schemas.microsoft.com/office/drawing/2014/main" id="{BFD09F24-45EC-4388-90A9-30DB2A4E8503}"/>
              </a:ext>
            </a:extLst>
          </p:cNvPr>
          <p:cNvSpPr/>
          <p:nvPr/>
        </p:nvSpPr>
        <p:spPr>
          <a:xfrm>
            <a:off x="520940" y="1296294"/>
            <a:ext cx="1576778" cy="369332"/>
          </a:xfrm>
          <a:prstGeom prst="rect">
            <a:avLst/>
          </a:prstGeom>
        </p:spPr>
        <p:txBody>
          <a:bodyPr wrap="none">
            <a:spAutoFit/>
          </a:bodyPr>
          <a:lstStyle/>
          <a:p>
            <a:r>
              <a:rPr lang="en-US" dirty="0">
                <a:solidFill>
                  <a:srgbClr val="3B3838"/>
                </a:solidFill>
                <a:latin typeface="Signika"/>
              </a:rPr>
              <a:t>2D Gabor filter</a:t>
            </a:r>
          </a:p>
        </p:txBody>
      </p:sp>
      <p:sp>
        <p:nvSpPr>
          <p:cNvPr id="28" name="Rectangle 27">
            <a:extLst>
              <a:ext uri="{FF2B5EF4-FFF2-40B4-BE49-F238E27FC236}">
                <a16:creationId xmlns:a16="http://schemas.microsoft.com/office/drawing/2014/main" id="{B1CC9FF9-12F9-42DE-8148-B8CF17FDE45B}"/>
              </a:ext>
            </a:extLst>
          </p:cNvPr>
          <p:cNvSpPr/>
          <p:nvPr/>
        </p:nvSpPr>
        <p:spPr>
          <a:xfrm>
            <a:off x="3512836" y="2722881"/>
            <a:ext cx="1066318" cy="369332"/>
          </a:xfrm>
          <a:prstGeom prst="rect">
            <a:avLst/>
          </a:prstGeom>
        </p:spPr>
        <p:txBody>
          <a:bodyPr wrap="none">
            <a:spAutoFit/>
          </a:bodyPr>
          <a:lstStyle/>
          <a:p>
            <a:r>
              <a:rPr lang="en-US" dirty="0">
                <a:solidFill>
                  <a:srgbClr val="3B3838"/>
                </a:solidFill>
                <a:latin typeface="Signika"/>
              </a:rPr>
              <a:t>Real part</a:t>
            </a:r>
          </a:p>
        </p:txBody>
      </p:sp>
      <p:sp>
        <p:nvSpPr>
          <p:cNvPr id="32" name="Rectangle 31">
            <a:extLst>
              <a:ext uri="{FF2B5EF4-FFF2-40B4-BE49-F238E27FC236}">
                <a16:creationId xmlns:a16="http://schemas.microsoft.com/office/drawing/2014/main" id="{451007F4-F40E-41A9-B1B9-918EB57BBFC5}"/>
              </a:ext>
            </a:extLst>
          </p:cNvPr>
          <p:cNvSpPr/>
          <p:nvPr/>
        </p:nvSpPr>
        <p:spPr>
          <a:xfrm>
            <a:off x="3512836" y="4841985"/>
            <a:ext cx="1559594" cy="369332"/>
          </a:xfrm>
          <a:prstGeom prst="rect">
            <a:avLst/>
          </a:prstGeom>
        </p:spPr>
        <p:txBody>
          <a:bodyPr wrap="none">
            <a:spAutoFit/>
          </a:bodyPr>
          <a:lstStyle/>
          <a:p>
            <a:r>
              <a:rPr lang="en-US" dirty="0">
                <a:solidFill>
                  <a:srgbClr val="3B3838"/>
                </a:solidFill>
                <a:latin typeface="Signika"/>
              </a:rPr>
              <a:t>Imaginary part</a:t>
            </a:r>
          </a:p>
        </p:txBody>
      </p:sp>
      <p:pic>
        <p:nvPicPr>
          <p:cNvPr id="31" name="Picture 30">
            <a:extLst>
              <a:ext uri="{FF2B5EF4-FFF2-40B4-BE49-F238E27FC236}">
                <a16:creationId xmlns:a16="http://schemas.microsoft.com/office/drawing/2014/main" id="{C2218983-5182-4387-8716-90E75FD6B22F}"/>
              </a:ext>
            </a:extLst>
          </p:cNvPr>
          <p:cNvPicPr>
            <a:picLocks noChangeAspect="1"/>
          </p:cNvPicPr>
          <p:nvPr/>
        </p:nvPicPr>
        <p:blipFill rotWithShape="1">
          <a:blip r:embed="rId6"/>
          <a:srcRect l="18819" t="12148" r="19412" b="27671"/>
          <a:stretch/>
        </p:blipFill>
        <p:spPr>
          <a:xfrm>
            <a:off x="5178539" y="2722881"/>
            <a:ext cx="6595417" cy="3304256"/>
          </a:xfrm>
          <a:prstGeom prst="rect">
            <a:avLst/>
          </a:prstGeom>
        </p:spPr>
      </p:pic>
      <p:sp>
        <p:nvSpPr>
          <p:cNvPr id="35" name="Rectangle 34">
            <a:extLst>
              <a:ext uri="{FF2B5EF4-FFF2-40B4-BE49-F238E27FC236}">
                <a16:creationId xmlns:a16="http://schemas.microsoft.com/office/drawing/2014/main" id="{A9F3DEC5-8F65-4EA2-A812-692418D62AD5}"/>
              </a:ext>
            </a:extLst>
          </p:cNvPr>
          <p:cNvSpPr/>
          <p:nvPr/>
        </p:nvSpPr>
        <p:spPr>
          <a:xfrm>
            <a:off x="7911831" y="6190444"/>
            <a:ext cx="1128835" cy="369332"/>
          </a:xfrm>
          <a:prstGeom prst="rect">
            <a:avLst/>
          </a:prstGeom>
        </p:spPr>
        <p:txBody>
          <a:bodyPr wrap="none">
            <a:spAutoFit/>
          </a:bodyPr>
          <a:lstStyle/>
          <a:p>
            <a:r>
              <a:rPr lang="en-US" altLang="zh-CN" dirty="0">
                <a:solidFill>
                  <a:srgbClr val="3B3838"/>
                </a:solidFill>
                <a:latin typeface="Signika"/>
              </a:rPr>
              <a:t>Palmprint</a:t>
            </a:r>
          </a:p>
        </p:txBody>
      </p:sp>
      <p:sp>
        <p:nvSpPr>
          <p:cNvPr id="4" name="Slide Number Placeholder 3">
            <a:extLst>
              <a:ext uri="{FF2B5EF4-FFF2-40B4-BE49-F238E27FC236}">
                <a16:creationId xmlns:a16="http://schemas.microsoft.com/office/drawing/2014/main" id="{09392C46-3438-4050-966C-175D495EE4CF}"/>
              </a:ext>
            </a:extLst>
          </p:cNvPr>
          <p:cNvSpPr>
            <a:spLocks noGrp="1"/>
          </p:cNvSpPr>
          <p:nvPr>
            <p:ph type="sldNum" sz="quarter" idx="12"/>
          </p:nvPr>
        </p:nvSpPr>
        <p:spPr/>
        <p:txBody>
          <a:bodyPr/>
          <a:lstStyle/>
          <a:p>
            <a:fld id="{5D904C11-C234-4E1C-ACC3-B9D0B57A84CF}" type="slidenum">
              <a:rPr lang="en-US" smtClean="0">
                <a:solidFill>
                  <a:srgbClr val="3B3838"/>
                </a:solidFill>
                <a:latin typeface="Signika"/>
              </a:rPr>
              <a:t>35</a:t>
            </a:fld>
            <a:endParaRPr lang="en-US" dirty="0">
              <a:solidFill>
                <a:srgbClr val="3B3838"/>
              </a:solidFill>
              <a:latin typeface="Signika"/>
            </a:endParaRPr>
          </a:p>
        </p:txBody>
      </p:sp>
      <p:sp>
        <p:nvSpPr>
          <p:cNvPr id="12" name="Rounded Rectangle 13">
            <a:extLst>
              <a:ext uri="{FF2B5EF4-FFF2-40B4-BE49-F238E27FC236}">
                <a16:creationId xmlns:a16="http://schemas.microsoft.com/office/drawing/2014/main" id="{83564E67-80D7-4F5F-84A3-61575FEE98CC}"/>
              </a:ext>
            </a:extLst>
          </p:cNvPr>
          <p:cNvSpPr/>
          <p:nvPr/>
        </p:nvSpPr>
        <p:spPr>
          <a:xfrm>
            <a:off x="417805" y="300582"/>
            <a:ext cx="498731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Texture detection: Gabor</a:t>
            </a:r>
          </a:p>
        </p:txBody>
      </p:sp>
    </p:spTree>
    <p:extLst>
      <p:ext uri="{BB962C8B-B14F-4D97-AF65-F5344CB8AC3E}">
        <p14:creationId xmlns:p14="http://schemas.microsoft.com/office/powerpoint/2010/main" val="1178530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817A1A9-9150-46BA-82A6-92895EB36403}"/>
              </a:ext>
            </a:extLst>
          </p:cNvPr>
          <p:cNvSpPr>
            <a:spLocks noChangeArrowheads="1"/>
          </p:cNvSpPr>
          <p:nvPr/>
        </p:nvSpPr>
        <p:spPr bwMode="auto">
          <a:xfrm>
            <a:off x="4262511" y="10128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Table 4">
            <a:extLst>
              <a:ext uri="{FF2B5EF4-FFF2-40B4-BE49-F238E27FC236}">
                <a16:creationId xmlns:a16="http://schemas.microsoft.com/office/drawing/2014/main" id="{580A5CEF-DD64-4A9E-9003-C3202B3E9ACC}"/>
              </a:ext>
            </a:extLst>
          </p:cNvPr>
          <p:cNvGraphicFramePr>
            <a:graphicFrameLocks noGrp="1"/>
          </p:cNvGraphicFramePr>
          <p:nvPr>
            <p:extLst>
              <p:ext uri="{D42A27DB-BD31-4B8C-83A1-F6EECF244321}">
                <p14:modId xmlns:p14="http://schemas.microsoft.com/office/powerpoint/2010/main" val="169754145"/>
              </p:ext>
            </p:extLst>
          </p:nvPr>
        </p:nvGraphicFramePr>
        <p:xfrm>
          <a:off x="3600897" y="1762758"/>
          <a:ext cx="1638516" cy="1327617"/>
        </p:xfrm>
        <a:graphic>
          <a:graphicData uri="http://schemas.openxmlformats.org/drawingml/2006/table">
            <a:tbl>
              <a:tblPr firstRow="1" bandRow="1">
                <a:tableStyleId>{5940675A-B579-460E-94D1-54222C63F5DA}</a:tableStyleId>
              </a:tblPr>
              <a:tblGrid>
                <a:gridCol w="546172">
                  <a:extLst>
                    <a:ext uri="{9D8B030D-6E8A-4147-A177-3AD203B41FA5}">
                      <a16:colId xmlns:a16="http://schemas.microsoft.com/office/drawing/2014/main" val="2594396185"/>
                    </a:ext>
                  </a:extLst>
                </a:gridCol>
                <a:gridCol w="546172">
                  <a:extLst>
                    <a:ext uri="{9D8B030D-6E8A-4147-A177-3AD203B41FA5}">
                      <a16:colId xmlns:a16="http://schemas.microsoft.com/office/drawing/2014/main" val="2942906299"/>
                    </a:ext>
                  </a:extLst>
                </a:gridCol>
                <a:gridCol w="546172">
                  <a:extLst>
                    <a:ext uri="{9D8B030D-6E8A-4147-A177-3AD203B41FA5}">
                      <a16:colId xmlns:a16="http://schemas.microsoft.com/office/drawing/2014/main" val="1825134351"/>
                    </a:ext>
                  </a:extLst>
                </a:gridCol>
              </a:tblGrid>
              <a:tr h="442539">
                <a:tc>
                  <a:txBody>
                    <a:bodyPr/>
                    <a:lstStyle/>
                    <a:p>
                      <a:pPr algn="ctr"/>
                      <a:r>
                        <a:rPr lang="en-US" dirty="0"/>
                        <a:t>85</a:t>
                      </a:r>
                    </a:p>
                  </a:txBody>
                  <a:tcPr/>
                </a:tc>
                <a:tc>
                  <a:txBody>
                    <a:bodyPr/>
                    <a:lstStyle/>
                    <a:p>
                      <a:pPr algn="ctr"/>
                      <a:r>
                        <a:rPr lang="en-US" dirty="0"/>
                        <a:t>99</a:t>
                      </a:r>
                    </a:p>
                  </a:txBody>
                  <a:tcPr/>
                </a:tc>
                <a:tc>
                  <a:txBody>
                    <a:bodyPr/>
                    <a:lstStyle/>
                    <a:p>
                      <a:pPr algn="ctr"/>
                      <a:r>
                        <a:rPr lang="en-US" dirty="0"/>
                        <a:t>21</a:t>
                      </a:r>
                    </a:p>
                  </a:txBody>
                  <a:tcPr/>
                </a:tc>
                <a:extLst>
                  <a:ext uri="{0D108BD9-81ED-4DB2-BD59-A6C34878D82A}">
                    <a16:rowId xmlns:a16="http://schemas.microsoft.com/office/drawing/2014/main" val="4037393168"/>
                  </a:ext>
                </a:extLst>
              </a:tr>
              <a:tr h="442539">
                <a:tc>
                  <a:txBody>
                    <a:bodyPr/>
                    <a:lstStyle/>
                    <a:p>
                      <a:pPr algn="ctr"/>
                      <a:r>
                        <a:rPr lang="en-US" dirty="0"/>
                        <a:t>55</a:t>
                      </a:r>
                    </a:p>
                  </a:txBody>
                  <a:tcPr/>
                </a:tc>
                <a:tc>
                  <a:txBody>
                    <a:bodyPr/>
                    <a:lstStyle/>
                    <a:p>
                      <a:pPr algn="ctr"/>
                      <a:r>
                        <a:rPr lang="en-US" dirty="0"/>
                        <a:t>54</a:t>
                      </a:r>
                    </a:p>
                  </a:txBody>
                  <a:tcPr/>
                </a:tc>
                <a:tc>
                  <a:txBody>
                    <a:bodyPr/>
                    <a:lstStyle/>
                    <a:p>
                      <a:pPr algn="ctr"/>
                      <a:r>
                        <a:rPr lang="en-US" dirty="0"/>
                        <a:t>86</a:t>
                      </a:r>
                    </a:p>
                  </a:txBody>
                  <a:tcPr/>
                </a:tc>
                <a:extLst>
                  <a:ext uri="{0D108BD9-81ED-4DB2-BD59-A6C34878D82A}">
                    <a16:rowId xmlns:a16="http://schemas.microsoft.com/office/drawing/2014/main" val="124502089"/>
                  </a:ext>
                </a:extLst>
              </a:tr>
              <a:tr h="442539">
                <a:tc>
                  <a:txBody>
                    <a:bodyPr/>
                    <a:lstStyle/>
                    <a:p>
                      <a:pPr algn="ctr"/>
                      <a:r>
                        <a:rPr lang="en-US" dirty="0"/>
                        <a:t>57</a:t>
                      </a:r>
                    </a:p>
                  </a:txBody>
                  <a:tcPr/>
                </a:tc>
                <a:tc>
                  <a:txBody>
                    <a:bodyPr/>
                    <a:lstStyle/>
                    <a:p>
                      <a:pPr algn="ctr"/>
                      <a:r>
                        <a:rPr lang="en-US" dirty="0"/>
                        <a:t>12</a:t>
                      </a:r>
                    </a:p>
                  </a:txBody>
                  <a:tcPr/>
                </a:tc>
                <a:tc>
                  <a:txBody>
                    <a:bodyPr/>
                    <a:lstStyle/>
                    <a:p>
                      <a:pPr algn="ctr"/>
                      <a:r>
                        <a:rPr lang="en-US" dirty="0"/>
                        <a:t>13</a:t>
                      </a:r>
                    </a:p>
                  </a:txBody>
                  <a:tcPr/>
                </a:tc>
                <a:extLst>
                  <a:ext uri="{0D108BD9-81ED-4DB2-BD59-A6C34878D82A}">
                    <a16:rowId xmlns:a16="http://schemas.microsoft.com/office/drawing/2014/main" val="1143251857"/>
                  </a:ext>
                </a:extLst>
              </a:tr>
            </a:tbl>
          </a:graphicData>
        </a:graphic>
      </p:graphicFrame>
      <p:graphicFrame>
        <p:nvGraphicFramePr>
          <p:cNvPr id="6" name="Table 5">
            <a:extLst>
              <a:ext uri="{FF2B5EF4-FFF2-40B4-BE49-F238E27FC236}">
                <a16:creationId xmlns:a16="http://schemas.microsoft.com/office/drawing/2014/main" id="{4FC1CDE3-81F5-42E2-8807-ACCF08840F3C}"/>
              </a:ext>
            </a:extLst>
          </p:cNvPr>
          <p:cNvGraphicFramePr>
            <a:graphicFrameLocks noGrp="1"/>
          </p:cNvGraphicFramePr>
          <p:nvPr>
            <p:extLst>
              <p:ext uri="{D42A27DB-BD31-4B8C-83A1-F6EECF244321}">
                <p14:modId xmlns:p14="http://schemas.microsoft.com/office/powerpoint/2010/main" val="1294759347"/>
              </p:ext>
            </p:extLst>
          </p:nvPr>
        </p:nvGraphicFramePr>
        <p:xfrm>
          <a:off x="5365358" y="1969346"/>
          <a:ext cx="1248528" cy="1112520"/>
        </p:xfrm>
        <a:graphic>
          <a:graphicData uri="http://schemas.openxmlformats.org/drawingml/2006/table">
            <a:tbl>
              <a:tblPr firstRow="1" bandRow="1">
                <a:tableStyleId>{5940675A-B579-460E-94D1-54222C63F5DA}</a:tableStyleId>
              </a:tblPr>
              <a:tblGrid>
                <a:gridCol w="416176">
                  <a:extLst>
                    <a:ext uri="{9D8B030D-6E8A-4147-A177-3AD203B41FA5}">
                      <a16:colId xmlns:a16="http://schemas.microsoft.com/office/drawing/2014/main" val="2594396185"/>
                    </a:ext>
                  </a:extLst>
                </a:gridCol>
                <a:gridCol w="416176">
                  <a:extLst>
                    <a:ext uri="{9D8B030D-6E8A-4147-A177-3AD203B41FA5}">
                      <a16:colId xmlns:a16="http://schemas.microsoft.com/office/drawing/2014/main" val="2942906299"/>
                    </a:ext>
                  </a:extLst>
                </a:gridCol>
                <a:gridCol w="416176">
                  <a:extLst>
                    <a:ext uri="{9D8B030D-6E8A-4147-A177-3AD203B41FA5}">
                      <a16:colId xmlns:a16="http://schemas.microsoft.com/office/drawing/2014/main" val="1825134351"/>
                    </a:ext>
                  </a:extLst>
                </a:gridCol>
              </a:tblGrid>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37393168"/>
                  </a:ext>
                </a:extLst>
              </a:tr>
              <a:tr h="370840">
                <a:tc>
                  <a:txBody>
                    <a:bodyPr/>
                    <a:lstStyle/>
                    <a:p>
                      <a:pPr algn="ctr"/>
                      <a:r>
                        <a:rPr lang="en-US" dirty="0"/>
                        <a:t>1</a:t>
                      </a:r>
                    </a:p>
                  </a:txBody>
                  <a:tcPr/>
                </a:tc>
                <a:tc>
                  <a:txBody>
                    <a:bodyPr/>
                    <a:lstStyle/>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124502089"/>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143251857"/>
                  </a:ext>
                </a:extLst>
              </a:tr>
            </a:tbl>
          </a:graphicData>
        </a:graphic>
      </p:graphicFrame>
      <p:graphicFrame>
        <p:nvGraphicFramePr>
          <p:cNvPr id="7" name="Table 6">
            <a:extLst>
              <a:ext uri="{FF2B5EF4-FFF2-40B4-BE49-F238E27FC236}">
                <a16:creationId xmlns:a16="http://schemas.microsoft.com/office/drawing/2014/main" id="{7E631684-09CB-4341-95FD-A2DFDB68462A}"/>
              </a:ext>
            </a:extLst>
          </p:cNvPr>
          <p:cNvGraphicFramePr>
            <a:graphicFrameLocks noGrp="1"/>
          </p:cNvGraphicFramePr>
          <p:nvPr>
            <p:extLst>
              <p:ext uri="{D42A27DB-BD31-4B8C-83A1-F6EECF244321}">
                <p14:modId xmlns:p14="http://schemas.microsoft.com/office/powerpoint/2010/main" val="3733760106"/>
              </p:ext>
            </p:extLst>
          </p:nvPr>
        </p:nvGraphicFramePr>
        <p:xfrm>
          <a:off x="7092559" y="1969346"/>
          <a:ext cx="1736208" cy="1112520"/>
        </p:xfrm>
        <a:graphic>
          <a:graphicData uri="http://schemas.openxmlformats.org/drawingml/2006/table">
            <a:tbl>
              <a:tblPr firstRow="1" bandRow="1">
                <a:tableStyleId>{5940675A-B579-460E-94D1-54222C63F5DA}</a:tableStyleId>
              </a:tblPr>
              <a:tblGrid>
                <a:gridCol w="578736">
                  <a:extLst>
                    <a:ext uri="{9D8B030D-6E8A-4147-A177-3AD203B41FA5}">
                      <a16:colId xmlns:a16="http://schemas.microsoft.com/office/drawing/2014/main" val="2594396185"/>
                    </a:ext>
                  </a:extLst>
                </a:gridCol>
                <a:gridCol w="578736">
                  <a:extLst>
                    <a:ext uri="{9D8B030D-6E8A-4147-A177-3AD203B41FA5}">
                      <a16:colId xmlns:a16="http://schemas.microsoft.com/office/drawing/2014/main" val="2942906299"/>
                    </a:ext>
                  </a:extLst>
                </a:gridCol>
                <a:gridCol w="578736">
                  <a:extLst>
                    <a:ext uri="{9D8B030D-6E8A-4147-A177-3AD203B41FA5}">
                      <a16:colId xmlns:a16="http://schemas.microsoft.com/office/drawing/2014/main" val="1825134351"/>
                    </a:ext>
                  </a:extLst>
                </a:gridCol>
              </a:tblGrid>
              <a:tr h="370840">
                <a:tc>
                  <a:txBody>
                    <a:bodyPr/>
                    <a:lstStyle/>
                    <a:p>
                      <a:pPr algn="ctr"/>
                      <a:r>
                        <a:rPr lang="en-US" dirty="0"/>
                        <a:t>1</a:t>
                      </a:r>
                    </a:p>
                  </a:txBody>
                  <a:tcPr/>
                </a:tc>
                <a:tc>
                  <a:txBody>
                    <a:bodyPr/>
                    <a:lstStyle/>
                    <a:p>
                      <a:pPr algn="ctr"/>
                      <a:r>
                        <a:rPr lang="en-US" dirty="0"/>
                        <a:t>2</a:t>
                      </a:r>
                    </a:p>
                  </a:txBody>
                  <a:tcPr/>
                </a:tc>
                <a:tc>
                  <a:txBody>
                    <a:bodyPr/>
                    <a:lstStyle/>
                    <a:p>
                      <a:pPr algn="ctr"/>
                      <a:r>
                        <a:rPr lang="en-US" dirty="0"/>
                        <a:t>4</a:t>
                      </a:r>
                    </a:p>
                  </a:txBody>
                  <a:tcPr/>
                </a:tc>
                <a:extLst>
                  <a:ext uri="{0D108BD9-81ED-4DB2-BD59-A6C34878D82A}">
                    <a16:rowId xmlns:a16="http://schemas.microsoft.com/office/drawing/2014/main" val="4037393168"/>
                  </a:ext>
                </a:extLst>
              </a:tr>
              <a:tr h="370840">
                <a:tc>
                  <a:txBody>
                    <a:bodyPr/>
                    <a:lstStyle/>
                    <a:p>
                      <a:pPr algn="ctr"/>
                      <a:r>
                        <a:rPr lang="en-US" dirty="0"/>
                        <a:t>128</a:t>
                      </a:r>
                    </a:p>
                  </a:txBody>
                  <a:tcPr/>
                </a:tc>
                <a:tc>
                  <a:txBody>
                    <a:bodyPr/>
                    <a:lstStyle/>
                    <a:p>
                      <a:pPr algn="ctr"/>
                      <a:endParaRPr lang="en-US" dirty="0"/>
                    </a:p>
                  </a:txBody>
                  <a:tcPr/>
                </a:tc>
                <a:tc>
                  <a:txBody>
                    <a:bodyPr/>
                    <a:lstStyle/>
                    <a:p>
                      <a:pPr algn="ctr"/>
                      <a:r>
                        <a:rPr lang="en-US" dirty="0"/>
                        <a:t>8</a:t>
                      </a:r>
                    </a:p>
                  </a:txBody>
                  <a:tcPr/>
                </a:tc>
                <a:extLst>
                  <a:ext uri="{0D108BD9-81ED-4DB2-BD59-A6C34878D82A}">
                    <a16:rowId xmlns:a16="http://schemas.microsoft.com/office/drawing/2014/main" val="124502089"/>
                  </a:ext>
                </a:extLst>
              </a:tr>
              <a:tr h="370840">
                <a:tc>
                  <a:txBody>
                    <a:bodyPr/>
                    <a:lstStyle/>
                    <a:p>
                      <a:pPr algn="ctr"/>
                      <a:r>
                        <a:rPr lang="en-US" dirty="0"/>
                        <a:t>64</a:t>
                      </a:r>
                    </a:p>
                  </a:txBody>
                  <a:tcPr/>
                </a:tc>
                <a:tc>
                  <a:txBody>
                    <a:bodyPr/>
                    <a:lstStyle/>
                    <a:p>
                      <a:pPr algn="ctr"/>
                      <a:r>
                        <a:rPr lang="en-US" dirty="0"/>
                        <a:t>32</a:t>
                      </a:r>
                    </a:p>
                  </a:txBody>
                  <a:tcPr/>
                </a:tc>
                <a:tc>
                  <a:txBody>
                    <a:bodyPr/>
                    <a:lstStyle/>
                    <a:p>
                      <a:pPr algn="ctr"/>
                      <a:r>
                        <a:rPr lang="en-US" dirty="0"/>
                        <a:t>16</a:t>
                      </a:r>
                    </a:p>
                  </a:txBody>
                  <a:tcPr/>
                </a:tc>
                <a:extLst>
                  <a:ext uri="{0D108BD9-81ED-4DB2-BD59-A6C34878D82A}">
                    <a16:rowId xmlns:a16="http://schemas.microsoft.com/office/drawing/2014/main" val="1143251857"/>
                  </a:ext>
                </a:extLst>
              </a:tr>
            </a:tbl>
          </a:graphicData>
        </a:graphic>
      </p:graphicFrame>
      <p:sp>
        <p:nvSpPr>
          <p:cNvPr id="8" name="Rectangle 7">
            <a:extLst>
              <a:ext uri="{FF2B5EF4-FFF2-40B4-BE49-F238E27FC236}">
                <a16:creationId xmlns:a16="http://schemas.microsoft.com/office/drawing/2014/main" id="{2C48821D-5277-4716-9016-BDF2F72B3B48}"/>
              </a:ext>
            </a:extLst>
          </p:cNvPr>
          <p:cNvSpPr/>
          <p:nvPr/>
        </p:nvSpPr>
        <p:spPr>
          <a:xfrm>
            <a:off x="7112391" y="1625027"/>
            <a:ext cx="1007648" cy="369332"/>
          </a:xfrm>
          <a:prstGeom prst="rect">
            <a:avLst/>
          </a:prstGeom>
        </p:spPr>
        <p:txBody>
          <a:bodyPr wrap="none">
            <a:spAutoFit/>
          </a:bodyPr>
          <a:lstStyle/>
          <a:p>
            <a:r>
              <a:rPr lang="en-US" dirty="0">
                <a:solidFill>
                  <a:srgbClr val="3B3838"/>
                </a:solidFill>
                <a:latin typeface="Signika"/>
              </a:rPr>
              <a:t>Weights:</a:t>
            </a:r>
          </a:p>
        </p:txBody>
      </p:sp>
      <p:sp>
        <p:nvSpPr>
          <p:cNvPr id="9" name="Rectangle 8">
            <a:extLst>
              <a:ext uri="{FF2B5EF4-FFF2-40B4-BE49-F238E27FC236}">
                <a16:creationId xmlns:a16="http://schemas.microsoft.com/office/drawing/2014/main" id="{8C154D36-03E9-4541-B734-A15471736AE3}"/>
              </a:ext>
            </a:extLst>
          </p:cNvPr>
          <p:cNvSpPr/>
          <p:nvPr/>
        </p:nvSpPr>
        <p:spPr>
          <a:xfrm>
            <a:off x="5303376" y="1625027"/>
            <a:ext cx="1419171" cy="369332"/>
          </a:xfrm>
          <a:prstGeom prst="rect">
            <a:avLst/>
          </a:prstGeom>
        </p:spPr>
        <p:txBody>
          <a:bodyPr wrap="none">
            <a:spAutoFit/>
          </a:bodyPr>
          <a:lstStyle/>
          <a:p>
            <a:r>
              <a:rPr lang="en-US" dirty="0">
                <a:solidFill>
                  <a:srgbClr val="3B3838"/>
                </a:solidFill>
                <a:latin typeface="Signika"/>
              </a:rPr>
              <a:t>Thresholded:</a:t>
            </a:r>
          </a:p>
        </p:txBody>
      </p:sp>
      <p:sp>
        <p:nvSpPr>
          <p:cNvPr id="10" name="Rectangle 9">
            <a:extLst>
              <a:ext uri="{FF2B5EF4-FFF2-40B4-BE49-F238E27FC236}">
                <a16:creationId xmlns:a16="http://schemas.microsoft.com/office/drawing/2014/main" id="{AD923589-81EB-461C-9DA4-B08D1C178475}"/>
              </a:ext>
            </a:extLst>
          </p:cNvPr>
          <p:cNvSpPr/>
          <p:nvPr/>
        </p:nvSpPr>
        <p:spPr>
          <a:xfrm>
            <a:off x="417805" y="1163362"/>
            <a:ext cx="1240404" cy="461665"/>
          </a:xfrm>
          <a:prstGeom prst="rect">
            <a:avLst/>
          </a:prstGeom>
        </p:spPr>
        <p:txBody>
          <a:bodyPr wrap="none">
            <a:spAutoFit/>
          </a:bodyPr>
          <a:lstStyle/>
          <a:p>
            <a:r>
              <a:rPr lang="en-US" sz="2400" dirty="0">
                <a:solidFill>
                  <a:srgbClr val="3B3838"/>
                </a:solidFill>
                <a:latin typeface="Signika"/>
              </a:rPr>
              <a:t>example</a:t>
            </a:r>
            <a:endParaRPr lang="en-US" dirty="0">
              <a:solidFill>
                <a:srgbClr val="3B3838"/>
              </a:solidFill>
              <a:latin typeface="Signika"/>
            </a:endParaRPr>
          </a:p>
        </p:txBody>
      </p:sp>
      <p:sp>
        <p:nvSpPr>
          <p:cNvPr id="11" name="Rectangle 10">
            <a:extLst>
              <a:ext uri="{FF2B5EF4-FFF2-40B4-BE49-F238E27FC236}">
                <a16:creationId xmlns:a16="http://schemas.microsoft.com/office/drawing/2014/main" id="{6F15F2A3-0B94-4D2C-B067-11D331C1938F}"/>
              </a:ext>
            </a:extLst>
          </p:cNvPr>
          <p:cNvSpPr/>
          <p:nvPr/>
        </p:nvSpPr>
        <p:spPr>
          <a:xfrm>
            <a:off x="9132738" y="2084325"/>
            <a:ext cx="1976823" cy="369332"/>
          </a:xfrm>
          <a:prstGeom prst="rect">
            <a:avLst/>
          </a:prstGeom>
        </p:spPr>
        <p:txBody>
          <a:bodyPr wrap="none">
            <a:spAutoFit/>
          </a:bodyPr>
          <a:lstStyle/>
          <a:p>
            <a:r>
              <a:rPr lang="en-US" dirty="0">
                <a:solidFill>
                  <a:srgbClr val="3B3838"/>
                </a:solidFill>
                <a:latin typeface="Signika"/>
              </a:rPr>
              <a:t>Pattern= 11001011</a:t>
            </a:r>
          </a:p>
        </p:txBody>
      </p:sp>
      <p:sp>
        <p:nvSpPr>
          <p:cNvPr id="12" name="Rectangle 11">
            <a:extLst>
              <a:ext uri="{FF2B5EF4-FFF2-40B4-BE49-F238E27FC236}">
                <a16:creationId xmlns:a16="http://schemas.microsoft.com/office/drawing/2014/main" id="{F657DD99-B3F1-45B6-8106-7BE78BB73531}"/>
              </a:ext>
            </a:extLst>
          </p:cNvPr>
          <p:cNvSpPr/>
          <p:nvPr/>
        </p:nvSpPr>
        <p:spPr>
          <a:xfrm>
            <a:off x="9132738" y="2488311"/>
            <a:ext cx="2823209" cy="369332"/>
          </a:xfrm>
          <a:prstGeom prst="rect">
            <a:avLst/>
          </a:prstGeom>
        </p:spPr>
        <p:txBody>
          <a:bodyPr wrap="none">
            <a:spAutoFit/>
          </a:bodyPr>
          <a:lstStyle/>
          <a:p>
            <a:r>
              <a:rPr lang="en-US" dirty="0">
                <a:solidFill>
                  <a:srgbClr val="3B3838"/>
                </a:solidFill>
                <a:latin typeface="Signika"/>
              </a:rPr>
              <a:t>LBP =1 +2+8 +64 +128 = 203</a:t>
            </a:r>
          </a:p>
        </p:txBody>
      </p:sp>
      <p:pic>
        <p:nvPicPr>
          <p:cNvPr id="14" name="Picture 13">
            <a:extLst>
              <a:ext uri="{FF2B5EF4-FFF2-40B4-BE49-F238E27FC236}">
                <a16:creationId xmlns:a16="http://schemas.microsoft.com/office/drawing/2014/main" id="{C3C41A81-BE58-44E4-9DE6-CB4F7B466EEE}"/>
              </a:ext>
            </a:extLst>
          </p:cNvPr>
          <p:cNvPicPr>
            <a:picLocks noChangeAspect="1"/>
          </p:cNvPicPr>
          <p:nvPr/>
        </p:nvPicPr>
        <p:blipFill>
          <a:blip r:embed="rId3"/>
          <a:stretch>
            <a:fillRect/>
          </a:stretch>
        </p:blipFill>
        <p:spPr>
          <a:xfrm>
            <a:off x="550041" y="1851388"/>
            <a:ext cx="3004639" cy="1131090"/>
          </a:xfrm>
          <a:prstGeom prst="rect">
            <a:avLst/>
          </a:prstGeom>
        </p:spPr>
      </p:pic>
      <p:pic>
        <p:nvPicPr>
          <p:cNvPr id="15" name="Picture 14">
            <a:extLst>
              <a:ext uri="{FF2B5EF4-FFF2-40B4-BE49-F238E27FC236}">
                <a16:creationId xmlns:a16="http://schemas.microsoft.com/office/drawing/2014/main" id="{0A1283DA-0C8D-438D-800F-4BD1193944C6}"/>
              </a:ext>
            </a:extLst>
          </p:cNvPr>
          <p:cNvPicPr>
            <a:picLocks noChangeAspect="1"/>
          </p:cNvPicPr>
          <p:nvPr/>
        </p:nvPicPr>
        <p:blipFill>
          <a:blip r:embed="rId4"/>
          <a:stretch>
            <a:fillRect/>
          </a:stretch>
        </p:blipFill>
        <p:spPr>
          <a:xfrm>
            <a:off x="550041" y="3326797"/>
            <a:ext cx="5728572" cy="3280953"/>
          </a:xfrm>
          <a:prstGeom prst="rect">
            <a:avLst/>
          </a:prstGeom>
        </p:spPr>
      </p:pic>
      <p:sp>
        <p:nvSpPr>
          <p:cNvPr id="13" name="Slide Number Placeholder 12">
            <a:extLst>
              <a:ext uri="{FF2B5EF4-FFF2-40B4-BE49-F238E27FC236}">
                <a16:creationId xmlns:a16="http://schemas.microsoft.com/office/drawing/2014/main" id="{4D47B08C-25D0-46D4-8B29-F5C65124BA7A}"/>
              </a:ext>
            </a:extLst>
          </p:cNvPr>
          <p:cNvSpPr>
            <a:spLocks noGrp="1"/>
          </p:cNvSpPr>
          <p:nvPr>
            <p:ph type="sldNum" sz="quarter" idx="12"/>
          </p:nvPr>
        </p:nvSpPr>
        <p:spPr/>
        <p:txBody>
          <a:bodyPr/>
          <a:lstStyle/>
          <a:p>
            <a:fld id="{5D904C11-C234-4E1C-ACC3-B9D0B57A84CF}" type="slidenum">
              <a:rPr lang="en-US" smtClean="0">
                <a:solidFill>
                  <a:srgbClr val="3B3838"/>
                </a:solidFill>
                <a:latin typeface="Signika"/>
              </a:rPr>
              <a:t>36</a:t>
            </a:fld>
            <a:endParaRPr lang="en-US" dirty="0">
              <a:solidFill>
                <a:srgbClr val="3B3838"/>
              </a:solidFill>
              <a:latin typeface="Signika"/>
            </a:endParaRPr>
          </a:p>
        </p:txBody>
      </p:sp>
      <p:sp>
        <p:nvSpPr>
          <p:cNvPr id="16" name="Rounded Rectangle 13">
            <a:extLst>
              <a:ext uri="{FF2B5EF4-FFF2-40B4-BE49-F238E27FC236}">
                <a16:creationId xmlns:a16="http://schemas.microsoft.com/office/drawing/2014/main" id="{F7AE772A-1966-4ADC-866C-45503ECE11F8}"/>
              </a:ext>
            </a:extLst>
          </p:cNvPr>
          <p:cNvSpPr/>
          <p:nvPr/>
        </p:nvSpPr>
        <p:spPr>
          <a:xfrm>
            <a:off x="417805" y="300582"/>
            <a:ext cx="763907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Texture detection: LBP –</a:t>
            </a:r>
            <a:r>
              <a:rPr lang="en-GB" altLang="zh-CN" sz="2800" dirty="0">
                <a:solidFill>
                  <a:schemeClr val="bg1"/>
                </a:solidFill>
                <a:latin typeface="Signika"/>
                <a:ea typeface="+mj-ea"/>
                <a:cs typeface="+mj-cs"/>
              </a:rPr>
              <a:t>Local Binary Pattern</a:t>
            </a:r>
            <a:endParaRPr lang="en-GB" altLang="zh-CN" sz="3600" dirty="0">
              <a:solidFill>
                <a:schemeClr val="bg1"/>
              </a:solidFill>
              <a:latin typeface="Signika"/>
              <a:ea typeface="+mj-ea"/>
              <a:cs typeface="+mj-cs"/>
            </a:endParaRPr>
          </a:p>
        </p:txBody>
      </p:sp>
    </p:spTree>
    <p:extLst>
      <p:ext uri="{BB962C8B-B14F-4D97-AF65-F5344CB8AC3E}">
        <p14:creationId xmlns:p14="http://schemas.microsoft.com/office/powerpoint/2010/main" val="1620963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685765-1033-4E3F-B97D-6AF9EDC6BD30}"/>
              </a:ext>
            </a:extLst>
          </p:cNvPr>
          <p:cNvSpPr txBox="1">
            <a:spLocks/>
          </p:cNvSpPr>
          <p:nvPr/>
        </p:nvSpPr>
        <p:spPr>
          <a:xfrm>
            <a:off x="424088" y="1678074"/>
            <a:ext cx="11348812" cy="4427834"/>
          </a:xfrm>
          <a:prstGeom prst="rect">
            <a:avLst/>
          </a:prstGeom>
          <a:solidFill>
            <a:schemeClr val="bg1">
              <a:lumMod val="9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dirty="0">
                <a:solidFill>
                  <a:srgbClr val="3B3838"/>
                </a:solidFill>
                <a:latin typeface="Signika"/>
              </a:rPr>
              <a:t>Feature detection: </a:t>
            </a:r>
            <a:r>
              <a:rPr lang="en-US" altLang="zh-CN" sz="3200" dirty="0">
                <a:solidFill>
                  <a:srgbClr val="00B0F0"/>
                </a:solidFill>
                <a:latin typeface="Signika"/>
              </a:rPr>
              <a:t>Point, Edge, Region</a:t>
            </a:r>
            <a:endParaRPr lang="en-US" altLang="zh-CN" sz="3600" dirty="0">
              <a:solidFill>
                <a:srgbClr val="00B0F0"/>
              </a:solidFill>
              <a:latin typeface="Signika"/>
            </a:endParaRPr>
          </a:p>
          <a:p>
            <a:pPr marL="457200" indent="-457200" algn="l">
              <a:buFont typeface="Wingdings" panose="05000000000000000000" pitchFamily="2" charset="2"/>
              <a:buChar char="§"/>
            </a:pPr>
            <a:r>
              <a:rPr lang="en-US" altLang="zh-CN" sz="2400" dirty="0">
                <a:solidFill>
                  <a:srgbClr val="3B3838"/>
                </a:solidFill>
                <a:latin typeface="Signika"/>
              </a:rPr>
              <a:t>Point: Harris corner</a:t>
            </a:r>
          </a:p>
          <a:p>
            <a:pPr marL="457200" indent="-457200" algn="l">
              <a:buFont typeface="Wingdings" panose="05000000000000000000" pitchFamily="2" charset="2"/>
              <a:buChar char="§"/>
            </a:pPr>
            <a:r>
              <a:rPr lang="en-US" altLang="zh-CN" sz="2400" dirty="0">
                <a:solidFill>
                  <a:srgbClr val="3B3838"/>
                </a:solidFill>
                <a:latin typeface="Signika"/>
              </a:rPr>
              <a:t>Edge: Roberts, Prewitt, Sobel, Canny, Hough: line, circle</a:t>
            </a:r>
          </a:p>
          <a:p>
            <a:pPr marL="457200" indent="-457200" algn="l">
              <a:buFont typeface="Wingdings" panose="05000000000000000000" pitchFamily="2" charset="2"/>
              <a:buChar char="§"/>
            </a:pPr>
            <a:r>
              <a:rPr lang="en-US" altLang="zh-CN" sz="2400" dirty="0">
                <a:solidFill>
                  <a:srgbClr val="3B3838"/>
                </a:solidFill>
                <a:latin typeface="Signika"/>
              </a:rPr>
              <a:t>Region: Threshold, M</a:t>
            </a:r>
            <a:r>
              <a:rPr lang="en-GB" altLang="zh-CN" sz="2400" dirty="0">
                <a:solidFill>
                  <a:srgbClr val="3B3838"/>
                </a:solidFill>
                <a:latin typeface="Signika"/>
              </a:rPr>
              <a:t>orphology</a:t>
            </a:r>
          </a:p>
          <a:p>
            <a:pPr algn="l"/>
            <a:r>
              <a:rPr lang="en-US" altLang="zh-CN" sz="2200" dirty="0">
                <a:solidFill>
                  <a:schemeClr val="accent6">
                    <a:lumMod val="75000"/>
                  </a:schemeClr>
                </a:solidFill>
                <a:latin typeface="Signika"/>
              </a:rPr>
              <a:t>      </a:t>
            </a:r>
            <a:r>
              <a:rPr lang="en-US" altLang="zh-CN" sz="2000" dirty="0">
                <a:solidFill>
                  <a:srgbClr val="3B3838"/>
                </a:solidFill>
                <a:latin typeface="Signika"/>
              </a:rPr>
              <a:t>Threshold: Otsu’s, Niblack</a:t>
            </a:r>
          </a:p>
          <a:p>
            <a:pPr algn="l"/>
            <a:r>
              <a:rPr lang="en-US" altLang="zh-CN" sz="2000" dirty="0">
                <a:solidFill>
                  <a:srgbClr val="00B0F0"/>
                </a:solidFill>
                <a:latin typeface="Signika"/>
              </a:rPr>
              <a:t>       </a:t>
            </a:r>
            <a:r>
              <a:rPr lang="en-US" altLang="zh-CN" sz="2000" dirty="0">
                <a:solidFill>
                  <a:srgbClr val="3B3838"/>
                </a:solidFill>
                <a:latin typeface="Signika"/>
              </a:rPr>
              <a:t>M</a:t>
            </a:r>
            <a:r>
              <a:rPr lang="en-GB" altLang="zh-CN" sz="2000" dirty="0">
                <a:solidFill>
                  <a:srgbClr val="3B3838"/>
                </a:solidFill>
                <a:latin typeface="Signika"/>
              </a:rPr>
              <a:t>orphology: Erosion and Dilation, Opening and Closing</a:t>
            </a:r>
          </a:p>
          <a:p>
            <a:pPr algn="l">
              <a:lnSpc>
                <a:spcPct val="150000"/>
              </a:lnSpc>
            </a:pPr>
            <a:r>
              <a:rPr lang="en-US" altLang="zh-CN" sz="3200" dirty="0">
                <a:solidFill>
                  <a:srgbClr val="3B3838"/>
                </a:solidFill>
                <a:latin typeface="Signika"/>
              </a:rPr>
              <a:t>Color feature: </a:t>
            </a:r>
            <a:r>
              <a:rPr lang="en-US" altLang="zh-CN" sz="3200" dirty="0">
                <a:solidFill>
                  <a:srgbClr val="00B0F0"/>
                </a:solidFill>
                <a:latin typeface="Signika"/>
              </a:rPr>
              <a:t>Channel Split, Color Histogram</a:t>
            </a:r>
          </a:p>
          <a:p>
            <a:pPr algn="l">
              <a:lnSpc>
                <a:spcPct val="150000"/>
              </a:lnSpc>
            </a:pPr>
            <a:r>
              <a:rPr lang="en-US" altLang="zh-CN" sz="3200" dirty="0">
                <a:solidFill>
                  <a:srgbClr val="3B3838"/>
                </a:solidFill>
                <a:latin typeface="Signika"/>
              </a:rPr>
              <a:t>Shape feature: </a:t>
            </a:r>
            <a:r>
              <a:rPr lang="en-US" altLang="zh-CN" sz="3200" dirty="0">
                <a:solidFill>
                  <a:srgbClr val="00B0F0"/>
                </a:solidFill>
                <a:latin typeface="Signika"/>
              </a:rPr>
              <a:t>Triangle, Rectangle, Circle</a:t>
            </a:r>
          </a:p>
          <a:p>
            <a:pPr algn="l">
              <a:lnSpc>
                <a:spcPct val="150000"/>
              </a:lnSpc>
            </a:pPr>
            <a:r>
              <a:rPr lang="en-US" altLang="zh-CN" sz="3200" dirty="0">
                <a:solidFill>
                  <a:srgbClr val="3B3838"/>
                </a:solidFill>
                <a:latin typeface="Signika"/>
              </a:rPr>
              <a:t>Texture feature: </a:t>
            </a:r>
            <a:r>
              <a:rPr lang="en-US" altLang="zh-CN" sz="3200" dirty="0">
                <a:solidFill>
                  <a:srgbClr val="00B0F0"/>
                </a:solidFill>
                <a:latin typeface="Signika"/>
              </a:rPr>
              <a:t>Gabor, LBP</a:t>
            </a:r>
          </a:p>
        </p:txBody>
      </p:sp>
      <p:sp>
        <p:nvSpPr>
          <p:cNvPr id="5" name="Slide Number Placeholder 4">
            <a:extLst>
              <a:ext uri="{FF2B5EF4-FFF2-40B4-BE49-F238E27FC236}">
                <a16:creationId xmlns:a16="http://schemas.microsoft.com/office/drawing/2014/main" id="{44C7D62C-A3D5-4596-9EAA-C2283D9DA982}"/>
              </a:ext>
            </a:extLst>
          </p:cNvPr>
          <p:cNvSpPr>
            <a:spLocks noGrp="1"/>
          </p:cNvSpPr>
          <p:nvPr>
            <p:ph type="sldNum" sz="quarter" idx="12"/>
          </p:nvPr>
        </p:nvSpPr>
        <p:spPr/>
        <p:txBody>
          <a:bodyPr/>
          <a:lstStyle/>
          <a:p>
            <a:fld id="{5D904C11-C234-4E1C-ACC3-B9D0B57A84CF}" type="slidenum">
              <a:rPr lang="en-US" smtClean="0">
                <a:latin typeface="Signika"/>
              </a:rPr>
              <a:t>37</a:t>
            </a:fld>
            <a:endParaRPr lang="en-US" dirty="0">
              <a:latin typeface="Signika"/>
            </a:endParaRPr>
          </a:p>
        </p:txBody>
      </p:sp>
      <p:sp>
        <p:nvSpPr>
          <p:cNvPr id="6" name="Rounded Rectangle 5">
            <a:extLst>
              <a:ext uri="{FF2B5EF4-FFF2-40B4-BE49-F238E27FC236}">
                <a16:creationId xmlns:a16="http://schemas.microsoft.com/office/drawing/2014/main" id="{EFEE307B-F691-4367-AD7E-4ADBD81AF7A6}"/>
              </a:ext>
            </a:extLst>
          </p:cNvPr>
          <p:cNvSpPr/>
          <p:nvPr/>
        </p:nvSpPr>
        <p:spPr>
          <a:xfrm>
            <a:off x="417807" y="300582"/>
            <a:ext cx="6003090"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Feature detection in images</a:t>
            </a:r>
            <a:endParaRPr lang="en-US" sz="3600" dirty="0">
              <a:solidFill>
                <a:schemeClr val="bg1"/>
              </a:solidFill>
              <a:latin typeface="Signika"/>
              <a:ea typeface="+mj-ea"/>
              <a:cs typeface="+mj-cs"/>
            </a:endParaRPr>
          </a:p>
        </p:txBody>
      </p:sp>
    </p:spTree>
    <p:extLst>
      <p:ext uri="{BB962C8B-B14F-4D97-AF65-F5344CB8AC3E}">
        <p14:creationId xmlns:p14="http://schemas.microsoft.com/office/powerpoint/2010/main" val="4023652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13504-6508-4E5C-B84B-278DF3EE48CC}"/>
              </a:ext>
            </a:extLst>
          </p:cNvPr>
          <p:cNvSpPr/>
          <p:nvPr/>
        </p:nvSpPr>
        <p:spPr>
          <a:xfrm>
            <a:off x="0" y="0"/>
            <a:ext cx="3741683"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00D9E-EF29-4EB8-BCD9-5E3567C2947F}"/>
              </a:ext>
            </a:extLst>
          </p:cNvPr>
          <p:cNvSpPr>
            <a:spLocks noGrp="1"/>
          </p:cNvSpPr>
          <p:nvPr>
            <p:ph type="ctrTitle"/>
          </p:nvPr>
        </p:nvSpPr>
        <p:spPr>
          <a:xfrm>
            <a:off x="100850" y="483476"/>
            <a:ext cx="3640833" cy="912314"/>
          </a:xfrm>
        </p:spPr>
        <p:txBody>
          <a:bodyPr>
            <a:noAutofit/>
          </a:bodyPr>
          <a:lstStyle/>
          <a:p>
            <a:r>
              <a:rPr lang="en-US" altLang="zh-CN" b="1" dirty="0">
                <a:latin typeface="Signika"/>
              </a:rPr>
              <a:t>Outline</a:t>
            </a:r>
            <a:endParaRPr lang="en-US" b="1" dirty="0">
              <a:latin typeface="Signika"/>
            </a:endParaRPr>
          </a:p>
        </p:txBody>
      </p:sp>
      <p:sp>
        <p:nvSpPr>
          <p:cNvPr id="6" name="Slide Number Placeholder 5">
            <a:extLst>
              <a:ext uri="{FF2B5EF4-FFF2-40B4-BE49-F238E27FC236}">
                <a16:creationId xmlns:a16="http://schemas.microsoft.com/office/drawing/2014/main" id="{61E68ED8-6D0E-49F4-8024-8A39157EDD2E}"/>
              </a:ext>
            </a:extLst>
          </p:cNvPr>
          <p:cNvSpPr>
            <a:spLocks noGrp="1"/>
          </p:cNvSpPr>
          <p:nvPr>
            <p:ph type="sldNum" sz="quarter" idx="12"/>
          </p:nvPr>
        </p:nvSpPr>
        <p:spPr>
          <a:xfrm>
            <a:off x="11565654" y="6377214"/>
            <a:ext cx="473946" cy="365125"/>
          </a:xfrm>
        </p:spPr>
        <p:txBody>
          <a:bodyPr/>
          <a:lstStyle/>
          <a:p>
            <a:fld id="{5D904C11-C234-4E1C-ACC3-B9D0B57A84CF}" type="slidenum">
              <a:rPr lang="en-US" b="0" smtClean="0">
                <a:latin typeface="Signika"/>
              </a:rPr>
              <a:pPr/>
              <a:t>38</a:t>
            </a:fld>
            <a:endParaRPr lang="en-US" b="0" dirty="0">
              <a:latin typeface="Signika"/>
            </a:endParaRPr>
          </a:p>
        </p:txBody>
      </p:sp>
      <p:grpSp>
        <p:nvGrpSpPr>
          <p:cNvPr id="10" name="Group 338">
            <a:extLst>
              <a:ext uri="{FF2B5EF4-FFF2-40B4-BE49-F238E27FC236}">
                <a16:creationId xmlns:a16="http://schemas.microsoft.com/office/drawing/2014/main" id="{D27D377D-2EE2-4EDA-8F61-5088FA04DF22}"/>
              </a:ext>
            </a:extLst>
          </p:cNvPr>
          <p:cNvGrpSpPr/>
          <p:nvPr/>
        </p:nvGrpSpPr>
        <p:grpSpPr>
          <a:xfrm>
            <a:off x="3979325" y="1563956"/>
            <a:ext cx="607908" cy="607908"/>
            <a:chOff x="0" y="0"/>
            <a:chExt cx="607906" cy="607906"/>
          </a:xfrm>
          <a:solidFill>
            <a:schemeClr val="bg1">
              <a:lumMod val="75000"/>
            </a:schemeClr>
          </a:solidFill>
        </p:grpSpPr>
        <p:sp>
          <p:nvSpPr>
            <p:cNvPr id="11" name="Shape 336">
              <a:extLst>
                <a:ext uri="{FF2B5EF4-FFF2-40B4-BE49-F238E27FC236}">
                  <a16:creationId xmlns:a16="http://schemas.microsoft.com/office/drawing/2014/main" id="{7B8A77B6-63E0-49C6-B798-57BC0E22548D}"/>
                </a:ext>
              </a:extLst>
            </p:cNvPr>
            <p:cNvSpPr/>
            <p:nvPr/>
          </p:nvSpPr>
          <p:spPr>
            <a:xfrm>
              <a:off x="0" y="0"/>
              <a:ext cx="607907" cy="607907"/>
            </a:xfrm>
            <a:prstGeom prst="ellipse">
              <a:avLst/>
            </a:prstGeom>
            <a:grp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Signika"/>
              </a:endParaRPr>
            </a:p>
          </p:txBody>
        </p:sp>
        <p:sp>
          <p:nvSpPr>
            <p:cNvPr id="12" name="Shape 337">
              <a:extLst>
                <a:ext uri="{FF2B5EF4-FFF2-40B4-BE49-F238E27FC236}">
                  <a16:creationId xmlns:a16="http://schemas.microsoft.com/office/drawing/2014/main" id="{09569CF6-5314-41ED-B4CF-404AE3FA1881}"/>
                </a:ext>
              </a:extLst>
            </p:cNvPr>
            <p:cNvSpPr/>
            <p:nvPr/>
          </p:nvSpPr>
          <p:spPr>
            <a:xfrm>
              <a:off x="104296" y="121467"/>
              <a:ext cx="424715" cy="355601"/>
            </a:xfrm>
            <a:prstGeom prst="rect">
              <a:avLst/>
            </a:prstGeom>
            <a:grp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dirty="0">
                  <a:latin typeface="Signika"/>
                </a:rPr>
                <a:t>01</a:t>
              </a:r>
            </a:p>
          </p:txBody>
        </p:sp>
      </p:grpSp>
      <p:grpSp>
        <p:nvGrpSpPr>
          <p:cNvPr id="13" name="Group 343">
            <a:extLst>
              <a:ext uri="{FF2B5EF4-FFF2-40B4-BE49-F238E27FC236}">
                <a16:creationId xmlns:a16="http://schemas.microsoft.com/office/drawing/2014/main" id="{DA9A6798-9E76-4184-8502-54BABDDA46F1}"/>
              </a:ext>
            </a:extLst>
          </p:cNvPr>
          <p:cNvGrpSpPr/>
          <p:nvPr/>
        </p:nvGrpSpPr>
        <p:grpSpPr>
          <a:xfrm>
            <a:off x="3979325" y="2565110"/>
            <a:ext cx="607909" cy="607909"/>
            <a:chOff x="0" y="0"/>
            <a:chExt cx="607907" cy="607907"/>
          </a:xfrm>
          <a:solidFill>
            <a:schemeClr val="bg1">
              <a:lumMod val="75000"/>
            </a:schemeClr>
          </a:solidFill>
        </p:grpSpPr>
        <p:sp>
          <p:nvSpPr>
            <p:cNvPr id="14" name="Shape 341">
              <a:extLst>
                <a:ext uri="{FF2B5EF4-FFF2-40B4-BE49-F238E27FC236}">
                  <a16:creationId xmlns:a16="http://schemas.microsoft.com/office/drawing/2014/main" id="{01165735-F89C-4538-ACD2-7B804D2A7F68}"/>
                </a:ext>
              </a:extLst>
            </p:cNvPr>
            <p:cNvSpPr/>
            <p:nvPr/>
          </p:nvSpPr>
          <p:spPr>
            <a:xfrm>
              <a:off x="0" y="0"/>
              <a:ext cx="607907" cy="607907"/>
            </a:xfrm>
            <a:prstGeom prst="ellipse">
              <a:avLst/>
            </a:prstGeom>
            <a:grp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Signika"/>
              </a:endParaRPr>
            </a:p>
          </p:txBody>
        </p:sp>
        <p:sp>
          <p:nvSpPr>
            <p:cNvPr id="15" name="Shape 342">
              <a:extLst>
                <a:ext uri="{FF2B5EF4-FFF2-40B4-BE49-F238E27FC236}">
                  <a16:creationId xmlns:a16="http://schemas.microsoft.com/office/drawing/2014/main" id="{1386A7ED-5D7A-4D10-B34D-2D36232988F8}"/>
                </a:ext>
              </a:extLst>
            </p:cNvPr>
            <p:cNvSpPr/>
            <p:nvPr/>
          </p:nvSpPr>
          <p:spPr>
            <a:xfrm>
              <a:off x="103775" y="122296"/>
              <a:ext cx="425757" cy="353942"/>
            </a:xfrm>
            <a:prstGeom prst="rect">
              <a:avLst/>
            </a:prstGeom>
            <a:grp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a:latin typeface="Signika"/>
                </a:rPr>
                <a:t>02</a:t>
              </a:r>
            </a:p>
          </p:txBody>
        </p:sp>
      </p:grpSp>
      <p:grpSp>
        <p:nvGrpSpPr>
          <p:cNvPr id="16" name="Group 348">
            <a:extLst>
              <a:ext uri="{FF2B5EF4-FFF2-40B4-BE49-F238E27FC236}">
                <a16:creationId xmlns:a16="http://schemas.microsoft.com/office/drawing/2014/main" id="{9DF6F14D-B7A9-402D-AB2E-8C5877705A2D}"/>
              </a:ext>
            </a:extLst>
          </p:cNvPr>
          <p:cNvGrpSpPr/>
          <p:nvPr/>
        </p:nvGrpSpPr>
        <p:grpSpPr>
          <a:xfrm>
            <a:off x="3979325" y="3545244"/>
            <a:ext cx="607909" cy="607909"/>
            <a:chOff x="0" y="0"/>
            <a:chExt cx="607907" cy="607907"/>
          </a:xfrm>
          <a:solidFill>
            <a:schemeClr val="bg2">
              <a:lumMod val="25000"/>
            </a:schemeClr>
          </a:solidFill>
        </p:grpSpPr>
        <p:sp>
          <p:nvSpPr>
            <p:cNvPr id="17" name="Shape 346">
              <a:extLst>
                <a:ext uri="{FF2B5EF4-FFF2-40B4-BE49-F238E27FC236}">
                  <a16:creationId xmlns:a16="http://schemas.microsoft.com/office/drawing/2014/main" id="{91D2EE45-D238-4D98-B3C5-31ECCA7DD934}"/>
                </a:ext>
              </a:extLst>
            </p:cNvPr>
            <p:cNvSpPr/>
            <p:nvPr/>
          </p:nvSpPr>
          <p:spPr>
            <a:xfrm>
              <a:off x="0" y="0"/>
              <a:ext cx="607907" cy="607907"/>
            </a:xfrm>
            <a:prstGeom prst="ellipse">
              <a:avLst/>
            </a:prstGeom>
            <a:grp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Signika"/>
              </a:endParaRPr>
            </a:p>
          </p:txBody>
        </p:sp>
        <p:sp>
          <p:nvSpPr>
            <p:cNvPr id="18" name="Shape 347">
              <a:extLst>
                <a:ext uri="{FF2B5EF4-FFF2-40B4-BE49-F238E27FC236}">
                  <a16:creationId xmlns:a16="http://schemas.microsoft.com/office/drawing/2014/main" id="{D6F3CBBA-37ED-4A89-B390-505BD4EADBB9}"/>
                </a:ext>
              </a:extLst>
            </p:cNvPr>
            <p:cNvSpPr/>
            <p:nvPr/>
          </p:nvSpPr>
          <p:spPr>
            <a:xfrm>
              <a:off x="103775" y="122296"/>
              <a:ext cx="425757" cy="353942"/>
            </a:xfrm>
            <a:prstGeom prst="rect">
              <a:avLst/>
            </a:prstGeom>
            <a:grp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rPr dirty="0">
                  <a:latin typeface="Signika"/>
                </a:rPr>
                <a:t>03</a:t>
              </a:r>
            </a:p>
          </p:txBody>
        </p:sp>
      </p:grpSp>
      <p:sp>
        <p:nvSpPr>
          <p:cNvPr id="33" name="Title 1">
            <a:extLst>
              <a:ext uri="{FF2B5EF4-FFF2-40B4-BE49-F238E27FC236}">
                <a16:creationId xmlns:a16="http://schemas.microsoft.com/office/drawing/2014/main" id="{B3EA5433-0549-4656-896E-6C3C23C4A633}"/>
              </a:ext>
            </a:extLst>
          </p:cNvPr>
          <p:cNvSpPr txBox="1">
            <a:spLocks/>
          </p:cNvSpPr>
          <p:nvPr/>
        </p:nvSpPr>
        <p:spPr>
          <a:xfrm>
            <a:off x="4771757" y="1150661"/>
            <a:ext cx="6576347" cy="10695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altLang="zh-CN" sz="3600" dirty="0">
                <a:solidFill>
                  <a:schemeClr val="bg1">
                    <a:lumMod val="75000"/>
                  </a:schemeClr>
                </a:solidFill>
                <a:latin typeface="Signika"/>
              </a:rPr>
              <a:t>What are</a:t>
            </a:r>
            <a:r>
              <a:rPr lang="zh-CN" altLang="en-US" sz="3600" dirty="0">
                <a:solidFill>
                  <a:schemeClr val="bg1">
                    <a:lumMod val="75000"/>
                  </a:schemeClr>
                </a:solidFill>
                <a:latin typeface="Signika"/>
              </a:rPr>
              <a:t> </a:t>
            </a:r>
            <a:r>
              <a:rPr lang="en-US" altLang="zh-CN" sz="4000" b="1" dirty="0">
                <a:solidFill>
                  <a:schemeClr val="bg1">
                    <a:lumMod val="75000"/>
                  </a:schemeClr>
                </a:solidFill>
                <a:latin typeface="Signika"/>
                <a:ea typeface="Batang" panose="02030600000101010101" pitchFamily="18" charset="-127"/>
              </a:rPr>
              <a:t>features</a:t>
            </a:r>
            <a:r>
              <a:rPr lang="zh-CN" altLang="en-US" sz="3600" dirty="0">
                <a:solidFill>
                  <a:schemeClr val="bg1">
                    <a:lumMod val="75000"/>
                  </a:schemeClr>
                </a:solidFill>
                <a:latin typeface="Signika"/>
              </a:rPr>
              <a:t> </a:t>
            </a:r>
            <a:r>
              <a:rPr lang="en-US" altLang="zh-CN" sz="3600" dirty="0">
                <a:solidFill>
                  <a:schemeClr val="bg1">
                    <a:lumMod val="75000"/>
                  </a:schemeClr>
                </a:solidFill>
                <a:latin typeface="Signika"/>
              </a:rPr>
              <a:t>in</a:t>
            </a:r>
            <a:r>
              <a:rPr lang="zh-CN" altLang="en-US" sz="3600" dirty="0">
                <a:solidFill>
                  <a:schemeClr val="bg1">
                    <a:lumMod val="75000"/>
                  </a:schemeClr>
                </a:solidFill>
                <a:latin typeface="Signika"/>
              </a:rPr>
              <a:t> </a:t>
            </a:r>
            <a:r>
              <a:rPr lang="en-US" altLang="zh-CN" sz="3600" dirty="0">
                <a:solidFill>
                  <a:schemeClr val="bg1">
                    <a:lumMod val="75000"/>
                  </a:schemeClr>
                </a:solidFill>
                <a:latin typeface="Signika"/>
              </a:rPr>
              <a:t>images?</a:t>
            </a:r>
          </a:p>
        </p:txBody>
      </p:sp>
      <p:sp>
        <p:nvSpPr>
          <p:cNvPr id="34" name="Title 1">
            <a:extLst>
              <a:ext uri="{FF2B5EF4-FFF2-40B4-BE49-F238E27FC236}">
                <a16:creationId xmlns:a16="http://schemas.microsoft.com/office/drawing/2014/main" id="{184EBAC5-33CA-4370-964C-46E4AC66FF05}"/>
              </a:ext>
            </a:extLst>
          </p:cNvPr>
          <p:cNvSpPr txBox="1">
            <a:spLocks/>
          </p:cNvSpPr>
          <p:nvPr/>
        </p:nvSpPr>
        <p:spPr>
          <a:xfrm>
            <a:off x="4771757" y="2210566"/>
            <a:ext cx="6321657" cy="10187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sz="3600" dirty="0">
                <a:solidFill>
                  <a:schemeClr val="bg1">
                    <a:lumMod val="75000"/>
                  </a:schemeClr>
                </a:solidFill>
                <a:latin typeface="Signika"/>
              </a:rPr>
              <a:t>What is feature </a:t>
            </a:r>
            <a:r>
              <a:rPr lang="en-US" sz="4000" b="1" dirty="0">
                <a:solidFill>
                  <a:schemeClr val="bg1">
                    <a:lumMod val="75000"/>
                  </a:schemeClr>
                </a:solidFill>
                <a:latin typeface="Signika"/>
                <a:ea typeface="Batang" panose="02030600000101010101" pitchFamily="18" charset="-127"/>
              </a:rPr>
              <a:t>detection</a:t>
            </a:r>
            <a:r>
              <a:rPr lang="en-US" sz="3600" dirty="0">
                <a:solidFill>
                  <a:schemeClr val="bg1">
                    <a:lumMod val="75000"/>
                  </a:schemeClr>
                </a:solidFill>
                <a:latin typeface="Signika"/>
              </a:rPr>
              <a:t>?</a:t>
            </a:r>
          </a:p>
        </p:txBody>
      </p:sp>
      <p:sp>
        <p:nvSpPr>
          <p:cNvPr id="35" name="Title 1">
            <a:extLst>
              <a:ext uri="{FF2B5EF4-FFF2-40B4-BE49-F238E27FC236}">
                <a16:creationId xmlns:a16="http://schemas.microsoft.com/office/drawing/2014/main" id="{990E41A7-F8E7-4525-A573-CAE0E4DDE202}"/>
              </a:ext>
            </a:extLst>
          </p:cNvPr>
          <p:cNvSpPr txBox="1">
            <a:spLocks/>
          </p:cNvSpPr>
          <p:nvPr/>
        </p:nvSpPr>
        <p:spPr>
          <a:xfrm>
            <a:off x="4771757" y="3290599"/>
            <a:ext cx="7466598" cy="905844"/>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70000"/>
              </a:lnSpc>
            </a:pPr>
            <a:r>
              <a:rPr lang="en-US" altLang="zh-CN" sz="3600" dirty="0">
                <a:latin typeface="Signika"/>
              </a:rPr>
              <a:t>What are feature </a:t>
            </a:r>
            <a:r>
              <a:rPr lang="en-US" altLang="zh-CN" sz="4000" b="1" dirty="0">
                <a:latin typeface="Signika"/>
                <a:ea typeface="Batang" panose="02030600000101010101" pitchFamily="18" charset="-127"/>
              </a:rPr>
              <a:t>descriptors</a:t>
            </a:r>
            <a:r>
              <a:rPr lang="en-US" altLang="zh-CN" sz="3600" dirty="0">
                <a:latin typeface="Signika"/>
              </a:rPr>
              <a:t>?</a:t>
            </a:r>
          </a:p>
        </p:txBody>
      </p:sp>
    </p:spTree>
    <p:extLst>
      <p:ext uri="{BB962C8B-B14F-4D97-AF65-F5344CB8AC3E}">
        <p14:creationId xmlns:p14="http://schemas.microsoft.com/office/powerpoint/2010/main" val="13111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sift-feat">
            <a:extLst>
              <a:ext uri="{FF2B5EF4-FFF2-40B4-BE49-F238E27FC236}">
                <a16:creationId xmlns:a16="http://schemas.microsoft.com/office/drawing/2014/main" id="{1F529B47-A4C8-48CA-87A5-689D3F97B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458740" y="3528623"/>
            <a:ext cx="8005763" cy="31384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a:extLst>
              <a:ext uri="{FF2B5EF4-FFF2-40B4-BE49-F238E27FC236}">
                <a16:creationId xmlns:a16="http://schemas.microsoft.com/office/drawing/2014/main" id="{D5CF2328-77B6-4F3C-9EA4-9297A81C0974}"/>
              </a:ext>
            </a:extLst>
          </p:cNvPr>
          <p:cNvSpPr txBox="1">
            <a:spLocks noChangeArrowheads="1"/>
          </p:cNvSpPr>
          <p:nvPr/>
        </p:nvSpPr>
        <p:spPr>
          <a:xfrm>
            <a:off x="1295400" y="2118118"/>
            <a:ext cx="8001000" cy="1600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600" dirty="0">
                <a:ea typeface="Gulim" panose="020B0600000101010101" pitchFamily="34" charset="-127"/>
              </a:rPr>
              <a:t>Image content is transformed into local feature coordinates that are invariant to </a:t>
            </a:r>
            <a:r>
              <a:rPr lang="en-US" altLang="ko-KR" sz="2600" b="1" dirty="0">
                <a:ea typeface="Gulim" panose="020B0600000101010101" pitchFamily="34" charset="-127"/>
              </a:rPr>
              <a:t>translation</a:t>
            </a:r>
            <a:r>
              <a:rPr lang="en-US" altLang="ko-KR" sz="2600" dirty="0">
                <a:ea typeface="Gulim" panose="020B0600000101010101" pitchFamily="34" charset="-127"/>
              </a:rPr>
              <a:t>, </a:t>
            </a:r>
            <a:r>
              <a:rPr lang="en-US" altLang="ko-KR" sz="2600" b="1" dirty="0">
                <a:ea typeface="Gulim" panose="020B0600000101010101" pitchFamily="34" charset="-127"/>
              </a:rPr>
              <a:t>rotation</a:t>
            </a:r>
            <a:r>
              <a:rPr lang="en-US" altLang="ko-KR" sz="2600" dirty="0">
                <a:ea typeface="Gulim" panose="020B0600000101010101" pitchFamily="34" charset="-127"/>
              </a:rPr>
              <a:t>, </a:t>
            </a:r>
            <a:r>
              <a:rPr lang="en-US" altLang="ko-KR" sz="2600" b="1" dirty="0">
                <a:ea typeface="Gulim" panose="020B0600000101010101" pitchFamily="34" charset="-127"/>
              </a:rPr>
              <a:t>scale</a:t>
            </a:r>
            <a:r>
              <a:rPr lang="en-US" altLang="ko-KR" sz="2600" dirty="0">
                <a:ea typeface="Gulim" panose="020B0600000101010101" pitchFamily="34" charset="-127"/>
              </a:rPr>
              <a:t>, </a:t>
            </a:r>
            <a:r>
              <a:rPr lang="en-US" altLang="ko-KR" sz="2600" b="1" dirty="0">
                <a:ea typeface="Gulim" panose="020B0600000101010101" pitchFamily="34" charset="-127"/>
              </a:rPr>
              <a:t>illumination, </a:t>
            </a:r>
            <a:r>
              <a:rPr lang="en-US" altLang="ko-KR" sz="2600" dirty="0">
                <a:ea typeface="Gulim" panose="020B0600000101010101" pitchFamily="34" charset="-127"/>
              </a:rPr>
              <a:t>and other imaging parameters.</a:t>
            </a:r>
          </a:p>
        </p:txBody>
      </p:sp>
      <p:sp>
        <p:nvSpPr>
          <p:cNvPr id="8" name="Slide Number Placeholder 2">
            <a:extLst>
              <a:ext uri="{FF2B5EF4-FFF2-40B4-BE49-F238E27FC236}">
                <a16:creationId xmlns:a16="http://schemas.microsoft.com/office/drawing/2014/main" id="{BE30D1E0-8ACE-453C-84CB-27227C89A2D2}"/>
              </a:ext>
            </a:extLst>
          </p:cNvPr>
          <p:cNvSpPr>
            <a:spLocks noGrp="1"/>
          </p:cNvSpPr>
          <p:nvPr>
            <p:ph type="sldNum" sz="quarter" idx="12"/>
          </p:nvPr>
        </p:nvSpPr>
        <p:spPr>
          <a:xfrm>
            <a:off x="9296400" y="6377214"/>
            <a:ext cx="2743200" cy="365125"/>
          </a:xfrm>
        </p:spPr>
        <p:txBody>
          <a:bodyPr vert="horz" lIns="91440" tIns="45720" rIns="91440" bIns="45720" rtlCol="0" anchor="ctr"/>
          <a:lstStyle/>
          <a:p>
            <a:r>
              <a:rPr lang="en-US" sz="2000" b="1" u="sng" dirty="0">
                <a:solidFill>
                  <a:schemeClr val="tx1"/>
                </a:solidFill>
              </a:rPr>
              <a:t>43</a:t>
            </a:r>
          </a:p>
        </p:txBody>
      </p:sp>
      <p:sp>
        <p:nvSpPr>
          <p:cNvPr id="13" name="Rounded Rectangle 13">
            <a:extLst>
              <a:ext uri="{FF2B5EF4-FFF2-40B4-BE49-F238E27FC236}">
                <a16:creationId xmlns:a16="http://schemas.microsoft.com/office/drawing/2014/main" id="{190E2A5C-91FE-4970-8F8D-1BA84F151292}"/>
              </a:ext>
            </a:extLst>
          </p:cNvPr>
          <p:cNvSpPr/>
          <p:nvPr/>
        </p:nvSpPr>
        <p:spPr>
          <a:xfrm>
            <a:off x="417805" y="300582"/>
            <a:ext cx="10087635"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Feature Descriptors: SIFT- </a:t>
            </a:r>
            <a:r>
              <a:rPr lang="en-GB" altLang="zh-CN" sz="2800" dirty="0">
                <a:solidFill>
                  <a:schemeClr val="bg1"/>
                </a:solidFill>
                <a:latin typeface="Signika"/>
                <a:ea typeface="+mj-ea"/>
                <a:cs typeface="+mj-cs"/>
              </a:rPr>
              <a:t>Scale Invariant Feature Transform</a:t>
            </a:r>
            <a:endParaRPr lang="en-GB" altLang="zh-CN" sz="3600" dirty="0">
              <a:solidFill>
                <a:schemeClr val="bg1"/>
              </a:solidFill>
              <a:latin typeface="Signika"/>
              <a:ea typeface="+mj-ea"/>
              <a:cs typeface="+mj-cs"/>
            </a:endParaRPr>
          </a:p>
        </p:txBody>
      </p:sp>
      <p:sp>
        <p:nvSpPr>
          <p:cNvPr id="14" name="Rectangle 2">
            <a:extLst>
              <a:ext uri="{FF2B5EF4-FFF2-40B4-BE49-F238E27FC236}">
                <a16:creationId xmlns:a16="http://schemas.microsoft.com/office/drawing/2014/main" id="{BC06946E-2EE3-4E90-BE3D-3E05E3384475}"/>
              </a:ext>
            </a:extLst>
          </p:cNvPr>
          <p:cNvSpPr txBox="1">
            <a:spLocks noChangeArrowheads="1"/>
          </p:cNvSpPr>
          <p:nvPr/>
        </p:nvSpPr>
        <p:spPr>
          <a:xfrm>
            <a:off x="635875" y="1134301"/>
            <a:ext cx="4577255" cy="8651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3800" b="1">
                <a:solidFill>
                  <a:schemeClr val="bg1">
                    <a:lumMod val="50000"/>
                  </a:schemeClr>
                </a:solidFill>
                <a:ea typeface="Gulim" panose="020B0600000101010101" pitchFamily="34" charset="-127"/>
              </a:rPr>
              <a:t>Introduction</a:t>
            </a:r>
            <a:endParaRPr lang="en-US" altLang="ko-KR" sz="3800" b="1" dirty="0">
              <a:solidFill>
                <a:schemeClr val="bg1">
                  <a:lumMod val="50000"/>
                </a:schemeClr>
              </a:solidFill>
              <a:ea typeface="Gulim" panose="020B0600000101010101" pitchFamily="34" charset="-127"/>
            </a:endParaRPr>
          </a:p>
        </p:txBody>
      </p:sp>
    </p:spTree>
    <p:extLst>
      <p:ext uri="{BB962C8B-B14F-4D97-AF65-F5344CB8AC3E}">
        <p14:creationId xmlns:p14="http://schemas.microsoft.com/office/powerpoint/2010/main" val="2859233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157826D-0485-4ACE-8B42-91E3AF74C47B}"/>
              </a:ext>
            </a:extLst>
          </p:cNvPr>
          <p:cNvSpPr/>
          <p:nvPr/>
        </p:nvSpPr>
        <p:spPr>
          <a:xfrm>
            <a:off x="5029200" y="2543176"/>
            <a:ext cx="467139" cy="4683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6495E0F-7A69-44C5-847A-056AE76B1E02}"/>
              </a:ext>
            </a:extLst>
          </p:cNvPr>
          <p:cNvSpPr>
            <a:spLocks noGrp="1"/>
          </p:cNvSpPr>
          <p:nvPr>
            <p:ph type="sldNum" sz="quarter" idx="12"/>
          </p:nvPr>
        </p:nvSpPr>
        <p:spPr/>
        <p:txBody>
          <a:bodyPr/>
          <a:lstStyle/>
          <a:p>
            <a:fld id="{5D904C11-C234-4E1C-ACC3-B9D0B57A84CF}" type="slidenum">
              <a:rPr lang="en-US" smtClean="0"/>
              <a:t>4</a:t>
            </a:fld>
            <a:endParaRPr lang="en-US"/>
          </a:p>
        </p:txBody>
      </p:sp>
    </p:spTree>
    <p:extLst>
      <p:ext uri="{BB962C8B-B14F-4D97-AF65-F5344CB8AC3E}">
        <p14:creationId xmlns:p14="http://schemas.microsoft.com/office/powerpoint/2010/main" val="139410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30D1E0-8ACE-453C-84CB-27227C89A2D2}"/>
              </a:ext>
            </a:extLst>
          </p:cNvPr>
          <p:cNvSpPr>
            <a:spLocks noGrp="1"/>
          </p:cNvSpPr>
          <p:nvPr>
            <p:ph type="sldNum" sz="quarter" idx="12"/>
          </p:nvPr>
        </p:nvSpPr>
        <p:spPr/>
        <p:txBody>
          <a:bodyPr/>
          <a:lstStyle/>
          <a:p>
            <a:fld id="{5D904C11-C234-4E1C-ACC3-B9D0B57A84CF}" type="slidenum">
              <a:rPr lang="en-US" smtClean="0"/>
              <a:t>40</a:t>
            </a:fld>
            <a:endParaRPr lang="en-US"/>
          </a:p>
        </p:txBody>
      </p:sp>
      <p:sp>
        <p:nvSpPr>
          <p:cNvPr id="16" name="Rounded Rectangle 13">
            <a:extLst>
              <a:ext uri="{FF2B5EF4-FFF2-40B4-BE49-F238E27FC236}">
                <a16:creationId xmlns:a16="http://schemas.microsoft.com/office/drawing/2014/main" id="{257CBA24-DB5A-477B-9856-B4F6D9031ECB}"/>
              </a:ext>
            </a:extLst>
          </p:cNvPr>
          <p:cNvSpPr/>
          <p:nvPr/>
        </p:nvSpPr>
        <p:spPr>
          <a:xfrm>
            <a:off x="417805" y="300582"/>
            <a:ext cx="6096001"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Feature Descriptors: SIFT (Cont.)</a:t>
            </a:r>
          </a:p>
        </p:txBody>
      </p:sp>
      <p:sp>
        <p:nvSpPr>
          <p:cNvPr id="17" name="Rectangle 16">
            <a:extLst>
              <a:ext uri="{FF2B5EF4-FFF2-40B4-BE49-F238E27FC236}">
                <a16:creationId xmlns:a16="http://schemas.microsoft.com/office/drawing/2014/main" id="{5F009299-AACA-4970-AABA-33022FC4E883}"/>
              </a:ext>
            </a:extLst>
          </p:cNvPr>
          <p:cNvSpPr/>
          <p:nvPr/>
        </p:nvSpPr>
        <p:spPr>
          <a:xfrm>
            <a:off x="882166" y="1819096"/>
            <a:ext cx="10038082" cy="523220"/>
          </a:xfrm>
          <a:prstGeom prst="rect">
            <a:avLst/>
          </a:prstGeom>
        </p:spPr>
        <p:txBody>
          <a:bodyPr wrap="square">
            <a:spAutoFit/>
          </a:bodyPr>
          <a:lstStyle/>
          <a:p>
            <a:r>
              <a:rPr lang="en-US" altLang="ko-KR" sz="2800" dirty="0">
                <a:solidFill>
                  <a:schemeClr val="tx1">
                    <a:lumMod val="75000"/>
                    <a:lumOff val="25000"/>
                  </a:schemeClr>
                </a:solidFill>
                <a:latin typeface="Signika"/>
                <a:ea typeface="Gulim" panose="020B0600000101010101" pitchFamily="34" charset="-127"/>
              </a:rPr>
              <a:t>SIFT in one sentence: Histogram of gradients for Harris-corner-like</a:t>
            </a:r>
          </a:p>
        </p:txBody>
      </p:sp>
      <p:sp>
        <p:nvSpPr>
          <p:cNvPr id="18" name="标题 1">
            <a:extLst>
              <a:ext uri="{FF2B5EF4-FFF2-40B4-BE49-F238E27FC236}">
                <a16:creationId xmlns:a16="http://schemas.microsoft.com/office/drawing/2014/main" id="{C9AA33AA-86D1-48C1-999F-17D37DC83C51}"/>
              </a:ext>
            </a:extLst>
          </p:cNvPr>
          <p:cNvSpPr txBox="1">
            <a:spLocks/>
          </p:cNvSpPr>
          <p:nvPr/>
        </p:nvSpPr>
        <p:spPr>
          <a:xfrm>
            <a:off x="882166" y="3204756"/>
            <a:ext cx="7449034" cy="24645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Wingdings" panose="05000000000000000000" pitchFamily="2" charset="2"/>
              <a:buChar char="Ø"/>
            </a:pPr>
            <a:r>
              <a:rPr lang="en-US" altLang="zh-CN" sz="4000" dirty="0">
                <a:solidFill>
                  <a:schemeClr val="tx1">
                    <a:lumMod val="75000"/>
                    <a:lumOff val="25000"/>
                  </a:schemeClr>
                </a:solidFill>
                <a:latin typeface="Signika"/>
              </a:rPr>
              <a:t>Construct scale space</a:t>
            </a:r>
          </a:p>
          <a:p>
            <a:pPr marL="742950" indent="-742950" algn="l">
              <a:buFont typeface="Wingdings" panose="05000000000000000000" pitchFamily="2" charset="2"/>
              <a:buChar char="Ø"/>
            </a:pPr>
            <a:r>
              <a:rPr lang="en-US" altLang="zh-CN" sz="4000" dirty="0">
                <a:solidFill>
                  <a:schemeClr val="tx1">
                    <a:lumMod val="75000"/>
                    <a:lumOff val="25000"/>
                  </a:schemeClr>
                </a:solidFill>
                <a:latin typeface="Signika"/>
              </a:rPr>
              <a:t>Keypoint localization</a:t>
            </a:r>
          </a:p>
          <a:p>
            <a:pPr marL="742950" indent="-742950" algn="l">
              <a:buFont typeface="Wingdings" panose="05000000000000000000" pitchFamily="2" charset="2"/>
              <a:buChar char="Ø"/>
            </a:pPr>
            <a:r>
              <a:rPr lang="en-US" altLang="zh-CN" sz="4000" dirty="0">
                <a:solidFill>
                  <a:schemeClr val="tx1">
                    <a:lumMod val="75000"/>
                    <a:lumOff val="25000"/>
                  </a:schemeClr>
                </a:solidFill>
                <a:latin typeface="Signika"/>
              </a:rPr>
              <a:t>Assign keypoint Orientation</a:t>
            </a:r>
          </a:p>
          <a:p>
            <a:pPr marL="742950" indent="-742950" algn="l">
              <a:buFont typeface="Wingdings" panose="05000000000000000000" pitchFamily="2" charset="2"/>
              <a:buChar char="Ø"/>
            </a:pPr>
            <a:r>
              <a:rPr lang="en-US" altLang="zh-CN" sz="4000" dirty="0">
                <a:solidFill>
                  <a:schemeClr val="tx1">
                    <a:lumMod val="75000"/>
                    <a:lumOff val="25000"/>
                  </a:schemeClr>
                </a:solidFill>
                <a:latin typeface="Signika"/>
              </a:rPr>
              <a:t>Build keypoint descriptors</a:t>
            </a:r>
            <a:endParaRPr lang="zh-CN" altLang="en-US" sz="4000" dirty="0">
              <a:solidFill>
                <a:schemeClr val="tx1">
                  <a:lumMod val="75000"/>
                  <a:lumOff val="25000"/>
                </a:schemeClr>
              </a:solidFill>
              <a:latin typeface="Signika"/>
            </a:endParaRPr>
          </a:p>
        </p:txBody>
      </p:sp>
      <p:sp>
        <p:nvSpPr>
          <p:cNvPr id="22" name="Rectangle 21">
            <a:extLst>
              <a:ext uri="{FF2B5EF4-FFF2-40B4-BE49-F238E27FC236}">
                <a16:creationId xmlns:a16="http://schemas.microsoft.com/office/drawing/2014/main" id="{003A8EED-FB9D-4E8B-A5EC-08AA4B7AE586}"/>
              </a:ext>
            </a:extLst>
          </p:cNvPr>
          <p:cNvSpPr/>
          <p:nvPr/>
        </p:nvSpPr>
        <p:spPr>
          <a:xfrm>
            <a:off x="882166" y="2504192"/>
            <a:ext cx="2887194" cy="461665"/>
          </a:xfrm>
          <a:prstGeom prst="rect">
            <a:avLst/>
          </a:prstGeom>
        </p:spPr>
        <p:txBody>
          <a:bodyPr wrap="square">
            <a:spAutoFit/>
          </a:bodyPr>
          <a:lstStyle/>
          <a:p>
            <a:r>
              <a:rPr lang="en-US" altLang="ko-KR" sz="2400" dirty="0">
                <a:solidFill>
                  <a:schemeClr val="tx1">
                    <a:lumMod val="75000"/>
                    <a:lumOff val="25000"/>
                  </a:schemeClr>
                </a:solidFill>
                <a:ea typeface="Gulim" panose="020B0600000101010101" pitchFamily="34" charset="-127"/>
              </a:rPr>
              <a:t>Four steps of Sift:</a:t>
            </a:r>
          </a:p>
        </p:txBody>
      </p:sp>
    </p:spTree>
    <p:extLst>
      <p:ext uri="{BB962C8B-B14F-4D97-AF65-F5344CB8AC3E}">
        <p14:creationId xmlns:p14="http://schemas.microsoft.com/office/powerpoint/2010/main" val="3386664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58CFE2B-3881-4670-9AB3-D5F40DD64382}"/>
              </a:ext>
            </a:extLst>
          </p:cNvPr>
          <p:cNvSpPr>
            <a:spLocks noGrp="1"/>
          </p:cNvSpPr>
          <p:nvPr>
            <p:ph type="sldNum" sz="quarter" idx="12"/>
          </p:nvPr>
        </p:nvSpPr>
        <p:spPr/>
        <p:txBody>
          <a:bodyPr/>
          <a:lstStyle/>
          <a:p>
            <a:fld id="{5D904C11-C234-4E1C-ACC3-B9D0B57A84CF}" type="slidenum">
              <a:rPr lang="en-US" smtClean="0"/>
              <a:t>41</a:t>
            </a:fld>
            <a:endParaRPr lang="en-US"/>
          </a:p>
        </p:txBody>
      </p:sp>
      <p:sp>
        <p:nvSpPr>
          <p:cNvPr id="9" name="Rounded Rectangle 13">
            <a:extLst>
              <a:ext uri="{FF2B5EF4-FFF2-40B4-BE49-F238E27FC236}">
                <a16:creationId xmlns:a16="http://schemas.microsoft.com/office/drawing/2014/main" id="{A47877AD-BEB4-4AD1-BB82-3421FDDB236D}"/>
              </a:ext>
            </a:extLst>
          </p:cNvPr>
          <p:cNvSpPr/>
          <p:nvPr/>
        </p:nvSpPr>
        <p:spPr>
          <a:xfrm>
            <a:off x="417805" y="300582"/>
            <a:ext cx="6096001"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Feature Descriptors: SIFT (Cont.)</a:t>
            </a:r>
          </a:p>
        </p:txBody>
      </p:sp>
      <p:pic>
        <p:nvPicPr>
          <p:cNvPr id="12" name="Picture 3">
            <a:extLst>
              <a:ext uri="{FF2B5EF4-FFF2-40B4-BE49-F238E27FC236}">
                <a16:creationId xmlns:a16="http://schemas.microsoft.com/office/drawing/2014/main" id="{B41B184F-AB0C-4EA5-9BAF-077E6F0CC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7" y="2989144"/>
            <a:ext cx="4926934" cy="171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内容占位符 3">
            <a:extLst>
              <a:ext uri="{FF2B5EF4-FFF2-40B4-BE49-F238E27FC236}">
                <a16:creationId xmlns:a16="http://schemas.microsoft.com/office/drawing/2014/main" id="{FE49BF30-4707-4E91-B391-E2BE1F8DFA2F}"/>
              </a:ext>
            </a:extLst>
          </p:cNvPr>
          <p:cNvPicPr>
            <a:picLocks noChangeAspect="1"/>
          </p:cNvPicPr>
          <p:nvPr/>
        </p:nvPicPr>
        <p:blipFill rotWithShape="1">
          <a:blip r:embed="rId4">
            <a:extLst>
              <a:ext uri="{28A0092B-C50C-407E-A947-70E740481C1C}">
                <a14:useLocalDpi xmlns:a14="http://schemas.microsoft.com/office/drawing/2010/main" val="0"/>
              </a:ext>
            </a:extLst>
          </a:blip>
          <a:srcRect r="18434"/>
          <a:stretch/>
        </p:blipFill>
        <p:spPr>
          <a:xfrm>
            <a:off x="6152856" y="1207836"/>
            <a:ext cx="5760269" cy="5169378"/>
          </a:xfrm>
          <a:prstGeom prst="rect">
            <a:avLst/>
          </a:prstGeom>
        </p:spPr>
      </p:pic>
      <p:sp>
        <p:nvSpPr>
          <p:cNvPr id="14" name="标题 1">
            <a:extLst>
              <a:ext uri="{FF2B5EF4-FFF2-40B4-BE49-F238E27FC236}">
                <a16:creationId xmlns:a16="http://schemas.microsoft.com/office/drawing/2014/main" id="{52AE2540-104F-4362-9A4C-2E276A8D3C67}"/>
              </a:ext>
            </a:extLst>
          </p:cNvPr>
          <p:cNvSpPr txBox="1">
            <a:spLocks/>
          </p:cNvSpPr>
          <p:nvPr/>
        </p:nvSpPr>
        <p:spPr>
          <a:xfrm>
            <a:off x="387581" y="1693463"/>
            <a:ext cx="5638800" cy="63720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solidFill>
                  <a:schemeClr val="tx1">
                    <a:lumMod val="65000"/>
                    <a:lumOff val="35000"/>
                  </a:schemeClr>
                </a:solidFill>
              </a:rPr>
              <a:t>1. Construct scale space</a:t>
            </a:r>
            <a:endParaRPr lang="zh-CN" altLang="en-US" sz="4000" b="1" dirty="0">
              <a:solidFill>
                <a:schemeClr val="tx1">
                  <a:lumMod val="65000"/>
                  <a:lumOff val="35000"/>
                </a:schemeClr>
              </a:solidFill>
            </a:endParaRPr>
          </a:p>
        </p:txBody>
      </p:sp>
    </p:spTree>
    <p:extLst>
      <p:ext uri="{BB962C8B-B14F-4D97-AF65-F5344CB8AC3E}">
        <p14:creationId xmlns:p14="http://schemas.microsoft.com/office/powerpoint/2010/main" val="600478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53E7E0-5D2F-4E87-8742-82B6D28EF1E8}"/>
              </a:ext>
            </a:extLst>
          </p:cNvPr>
          <p:cNvGrpSpPr/>
          <p:nvPr/>
        </p:nvGrpSpPr>
        <p:grpSpPr>
          <a:xfrm>
            <a:off x="4745417" y="2247511"/>
            <a:ext cx="7169150" cy="4341812"/>
            <a:chOff x="3526217" y="1757363"/>
            <a:chExt cx="7169150" cy="4341812"/>
          </a:xfrm>
        </p:grpSpPr>
        <p:pic>
          <p:nvPicPr>
            <p:cNvPr id="12" name="Picture 4">
              <a:extLst>
                <a:ext uri="{FF2B5EF4-FFF2-40B4-BE49-F238E27FC236}">
                  <a16:creationId xmlns:a16="http://schemas.microsoft.com/office/drawing/2014/main" id="{D20C9698-FC83-44D5-89C4-E9C1D4794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967" y="1757363"/>
              <a:ext cx="5867400" cy="434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eform 8">
              <a:extLst>
                <a:ext uri="{FF2B5EF4-FFF2-40B4-BE49-F238E27FC236}">
                  <a16:creationId xmlns:a16="http://schemas.microsoft.com/office/drawing/2014/main" id="{709CD5A2-65C5-441E-A821-53999C314E63}"/>
                </a:ext>
              </a:extLst>
            </p:cNvPr>
            <p:cNvSpPr>
              <a:spLocks/>
            </p:cNvSpPr>
            <p:nvPr/>
          </p:nvSpPr>
          <p:spPr bwMode="auto">
            <a:xfrm>
              <a:off x="4942267" y="3357564"/>
              <a:ext cx="876300" cy="452437"/>
            </a:xfrm>
            <a:custGeom>
              <a:avLst/>
              <a:gdLst>
                <a:gd name="T0" fmla="*/ 408 w 552"/>
                <a:gd name="T1" fmla="*/ 624 h 624"/>
                <a:gd name="T2" fmla="*/ 24 w 552"/>
                <a:gd name="T3" fmla="*/ 240 h 624"/>
                <a:gd name="T4" fmla="*/ 552 w 552"/>
                <a:gd name="T5" fmla="*/ 0 h 624"/>
              </a:gdLst>
              <a:ahLst/>
              <a:cxnLst>
                <a:cxn ang="0">
                  <a:pos x="T0" y="T1"/>
                </a:cxn>
                <a:cxn ang="0">
                  <a:pos x="T2" y="T3"/>
                </a:cxn>
                <a:cxn ang="0">
                  <a:pos x="T4" y="T5"/>
                </a:cxn>
              </a:cxnLst>
              <a:rect l="0" t="0" r="r" b="b"/>
              <a:pathLst>
                <a:path w="552" h="624">
                  <a:moveTo>
                    <a:pt x="408" y="624"/>
                  </a:moveTo>
                  <a:cubicBezTo>
                    <a:pt x="204" y="484"/>
                    <a:pt x="0" y="344"/>
                    <a:pt x="24" y="240"/>
                  </a:cubicBezTo>
                  <a:cubicBezTo>
                    <a:pt x="48" y="136"/>
                    <a:pt x="464" y="40"/>
                    <a:pt x="552" y="0"/>
                  </a:cubicBezTo>
                </a:path>
              </a:pathLst>
            </a:custGeom>
            <a:noFill/>
            <a:ln w="38100" cap="flat" cmpd="sng">
              <a:solidFill>
                <a:schemeClr val="accent2"/>
              </a:solidFill>
              <a:prstDash val="solid"/>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9">
              <a:extLst>
                <a:ext uri="{FF2B5EF4-FFF2-40B4-BE49-F238E27FC236}">
                  <a16:creationId xmlns:a16="http://schemas.microsoft.com/office/drawing/2014/main" id="{718FA712-D924-4F94-BEDD-B39125E04C7A}"/>
                </a:ext>
              </a:extLst>
            </p:cNvPr>
            <p:cNvSpPr>
              <a:spLocks/>
            </p:cNvSpPr>
            <p:nvPr/>
          </p:nvSpPr>
          <p:spPr bwMode="auto">
            <a:xfrm>
              <a:off x="4751767" y="5262563"/>
              <a:ext cx="762000" cy="533400"/>
            </a:xfrm>
            <a:custGeom>
              <a:avLst/>
              <a:gdLst>
                <a:gd name="T0" fmla="*/ 480 w 480"/>
                <a:gd name="T1" fmla="*/ 336 h 336"/>
                <a:gd name="T2" fmla="*/ 0 w 480"/>
                <a:gd name="T3" fmla="*/ 144 h 336"/>
                <a:gd name="T4" fmla="*/ 480 w 480"/>
                <a:gd name="T5" fmla="*/ 0 h 336"/>
              </a:gdLst>
              <a:ahLst/>
              <a:cxnLst>
                <a:cxn ang="0">
                  <a:pos x="T0" y="T1"/>
                </a:cxn>
                <a:cxn ang="0">
                  <a:pos x="T2" y="T3"/>
                </a:cxn>
                <a:cxn ang="0">
                  <a:pos x="T4" y="T5"/>
                </a:cxn>
              </a:cxnLst>
              <a:rect l="0" t="0" r="r" b="b"/>
              <a:pathLst>
                <a:path w="480" h="336">
                  <a:moveTo>
                    <a:pt x="480" y="336"/>
                  </a:moveTo>
                  <a:cubicBezTo>
                    <a:pt x="240" y="268"/>
                    <a:pt x="0" y="200"/>
                    <a:pt x="0" y="144"/>
                  </a:cubicBezTo>
                  <a:cubicBezTo>
                    <a:pt x="0" y="88"/>
                    <a:pt x="400" y="24"/>
                    <a:pt x="480" y="0"/>
                  </a:cubicBezTo>
                </a:path>
              </a:pathLst>
            </a:custGeom>
            <a:noFill/>
            <a:ln w="38100" cap="flat" cmpd="sng">
              <a:solidFill>
                <a:schemeClr val="tx1"/>
              </a:solidFill>
              <a:prstDash val="solid"/>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13">
              <a:extLst>
                <a:ext uri="{FF2B5EF4-FFF2-40B4-BE49-F238E27FC236}">
                  <a16:creationId xmlns:a16="http://schemas.microsoft.com/office/drawing/2014/main" id="{82F56F2E-6443-4D9D-A8D3-ED6C47FD5659}"/>
                </a:ext>
              </a:extLst>
            </p:cNvPr>
            <p:cNvSpPr txBox="1">
              <a:spLocks noChangeArrowheads="1"/>
            </p:cNvSpPr>
            <p:nvPr/>
          </p:nvSpPr>
          <p:spPr bwMode="auto">
            <a:xfrm>
              <a:off x="3526217" y="5105400"/>
              <a:ext cx="160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dirty="0">
                  <a:ea typeface="Gulim" panose="020B0600000101010101" pitchFamily="34" charset="-127"/>
                </a:rPr>
                <a:t>Convolve with</a:t>
              </a:r>
            </a:p>
            <a:p>
              <a:r>
                <a:rPr lang="en-US" altLang="ko-KR" dirty="0">
                  <a:ea typeface="Gulim" panose="020B0600000101010101" pitchFamily="34" charset="-127"/>
                </a:rPr>
                <a:t>Gaussian</a:t>
              </a:r>
            </a:p>
          </p:txBody>
        </p:sp>
        <p:sp>
          <p:nvSpPr>
            <p:cNvPr id="18" name="Text Box 14">
              <a:extLst>
                <a:ext uri="{FF2B5EF4-FFF2-40B4-BE49-F238E27FC236}">
                  <a16:creationId xmlns:a16="http://schemas.microsoft.com/office/drawing/2014/main" id="{A76A60A7-B285-4C1F-B91B-9F2F9D5035CC}"/>
                </a:ext>
              </a:extLst>
            </p:cNvPr>
            <p:cNvSpPr txBox="1">
              <a:spLocks noChangeArrowheads="1"/>
            </p:cNvSpPr>
            <p:nvPr/>
          </p:nvSpPr>
          <p:spPr bwMode="auto">
            <a:xfrm>
              <a:off x="3551617" y="3352801"/>
              <a:ext cx="15343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dirty="0">
                  <a:ea typeface="Gulim" panose="020B0600000101010101" pitchFamily="34" charset="-127"/>
                </a:rPr>
                <a:t>Down sample</a:t>
              </a:r>
            </a:p>
          </p:txBody>
        </p:sp>
      </p:grpSp>
      <p:sp>
        <p:nvSpPr>
          <p:cNvPr id="3" name="Slide Number Placeholder 2">
            <a:extLst>
              <a:ext uri="{FF2B5EF4-FFF2-40B4-BE49-F238E27FC236}">
                <a16:creationId xmlns:a16="http://schemas.microsoft.com/office/drawing/2014/main" id="{872BEBFB-832A-46ED-A3FF-0DFA18FAB564}"/>
              </a:ext>
            </a:extLst>
          </p:cNvPr>
          <p:cNvSpPr>
            <a:spLocks noGrp="1"/>
          </p:cNvSpPr>
          <p:nvPr>
            <p:ph type="sldNum" sz="quarter" idx="12"/>
          </p:nvPr>
        </p:nvSpPr>
        <p:spPr/>
        <p:txBody>
          <a:bodyPr/>
          <a:lstStyle/>
          <a:p>
            <a:fld id="{5D904C11-C234-4E1C-ACC3-B9D0B57A84CF}" type="slidenum">
              <a:rPr lang="en-US" smtClean="0"/>
              <a:t>42</a:t>
            </a:fld>
            <a:endParaRPr lang="en-US" dirty="0"/>
          </a:p>
        </p:txBody>
      </p:sp>
      <p:sp>
        <p:nvSpPr>
          <p:cNvPr id="10" name="Rounded Rectangle 13">
            <a:extLst>
              <a:ext uri="{FF2B5EF4-FFF2-40B4-BE49-F238E27FC236}">
                <a16:creationId xmlns:a16="http://schemas.microsoft.com/office/drawing/2014/main" id="{ED60117F-3FF7-4061-8BB9-1C41E6F56DD0}"/>
              </a:ext>
            </a:extLst>
          </p:cNvPr>
          <p:cNvSpPr/>
          <p:nvPr/>
        </p:nvSpPr>
        <p:spPr>
          <a:xfrm>
            <a:off x="417805" y="300582"/>
            <a:ext cx="6096001"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Feature Descriptors: SIFT (Cont.)</a:t>
            </a:r>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4948E8DE-310F-4F26-8A11-7D05B09E8E16}"/>
                  </a:ext>
                </a:extLst>
              </p:cNvPr>
              <p:cNvSpPr/>
              <p:nvPr/>
            </p:nvSpPr>
            <p:spPr>
              <a:xfrm>
                <a:off x="666411" y="3230217"/>
                <a:ext cx="3879136" cy="122546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i="1">
                          <a:latin typeface="Cambria Math"/>
                        </a:rPr>
                        <m:t>𝐿</m:t>
                      </m:r>
                      <m:d>
                        <m:dPr>
                          <m:ctrlPr>
                            <a:rPr lang="en-US" altLang="zh-CN" i="1">
                              <a:latin typeface="Cambria Math" panose="02040503050406030204" pitchFamily="18" charset="0"/>
                            </a:rPr>
                          </m:ctrlPr>
                        </m:dPr>
                        <m:e>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zh-CN" altLang="en-US" i="1">
                              <a:latin typeface="Cambria Math"/>
                            </a:rPr>
                            <m:t>𝜎</m:t>
                          </m:r>
                        </m:e>
                      </m:d>
                      <m:r>
                        <a:rPr lang="en-US" altLang="zh-CN" i="1">
                          <a:latin typeface="Cambria Math"/>
                          <a:ea typeface="Cambria Math"/>
                        </a:rPr>
                        <m:t>=</m:t>
                      </m:r>
                      <m:r>
                        <a:rPr lang="en-US" altLang="zh-CN" i="1">
                          <a:latin typeface="Cambria Math"/>
                          <a:ea typeface="Cambria Math"/>
                        </a:rPr>
                        <m:t>𝐺</m:t>
                      </m:r>
                      <m:d>
                        <m:dPr>
                          <m:ctrlPr>
                            <a:rPr lang="en-US" altLang="zh-CN" i="1">
                              <a:latin typeface="Cambria Math" panose="02040503050406030204" pitchFamily="18" charset="0"/>
                            </a:rPr>
                          </m:ctrlPr>
                        </m:dPr>
                        <m:e>
                          <m:r>
                            <a:rPr lang="en-US" altLang="zh-CN" i="1">
                              <a:latin typeface="Cambria Math"/>
                            </a:rPr>
                            <m:t>𝑥</m:t>
                          </m:r>
                          <m:r>
                            <a:rPr lang="en-US" altLang="zh-CN">
                              <a:latin typeface="Cambria Math"/>
                            </a:rPr>
                            <m:t>,</m:t>
                          </m:r>
                          <m:r>
                            <m:rPr>
                              <m:sty m:val="p"/>
                            </m:rPr>
                            <a:rPr lang="en-US" altLang="zh-CN">
                              <a:latin typeface="Cambria Math"/>
                            </a:rPr>
                            <m:t>y</m:t>
                          </m:r>
                          <m:r>
                            <a:rPr lang="en-US" altLang="zh-CN">
                              <a:latin typeface="Cambria Math"/>
                            </a:rPr>
                            <m:t>,</m:t>
                          </m:r>
                          <m:r>
                            <m:rPr>
                              <m:sty m:val="p"/>
                            </m:rPr>
                            <a:rPr lang="el-GR" altLang="zh-CN" i="1">
                              <a:latin typeface="Cambria Math"/>
                              <a:ea typeface="Cambria Math"/>
                            </a:rPr>
                            <m:t>σ</m:t>
                          </m:r>
                        </m:e>
                      </m:d>
                      <m:r>
                        <a:rPr lang="en-US" altLang="zh-CN" i="1">
                          <a:latin typeface="Cambria Math"/>
                          <a:ea typeface="Cambria Math"/>
                        </a:rPr>
                        <m:t>∗</m:t>
                      </m:r>
                      <m:r>
                        <a:rPr lang="en-US" altLang="zh-CN" i="1">
                          <a:latin typeface="Cambria Math"/>
                          <a:ea typeface="Cambria Math"/>
                        </a:rPr>
                        <m:t>𝐼</m:t>
                      </m:r>
                      <m:d>
                        <m:dPr>
                          <m:ctrlPr>
                            <a:rPr lang="en-US" altLang="zh-CN" i="1">
                              <a:latin typeface="Cambria Math" panose="02040503050406030204" pitchFamily="18" charset="0"/>
                              <a:ea typeface="Cambria Math"/>
                            </a:rPr>
                          </m:ctrlPr>
                        </m:dPr>
                        <m:e>
                          <m:r>
                            <a:rPr lang="en-US" altLang="zh-CN" i="1">
                              <a:latin typeface="Cambria Math"/>
                              <a:ea typeface="Cambria Math"/>
                            </a:rPr>
                            <m:t>𝑥</m:t>
                          </m:r>
                          <m:r>
                            <a:rPr lang="en-US" altLang="zh-CN" i="1">
                              <a:latin typeface="Cambria Math"/>
                              <a:ea typeface="Cambria Math"/>
                            </a:rPr>
                            <m:t>,</m:t>
                          </m:r>
                          <m:r>
                            <a:rPr lang="en-US" altLang="zh-CN" i="1">
                              <a:latin typeface="Cambria Math"/>
                              <a:ea typeface="Cambria Math"/>
                            </a:rPr>
                            <m:t>𝑦</m:t>
                          </m:r>
                        </m:e>
                      </m:d>
                    </m:oMath>
                  </m:oMathPara>
                </a14:m>
                <a:endParaRPr lang="en-US" altLang="zh-CN" dirty="0">
                  <a:ea typeface="Cambria Math"/>
                </a:endParaRPr>
              </a:p>
              <a:p>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a:rPr>
                        <m:t>G</m:t>
                      </m:r>
                      <m:d>
                        <m:dPr>
                          <m:ctrlPr>
                            <a:rPr lang="en-US" altLang="zh-CN" i="1">
                              <a:latin typeface="Cambria Math" panose="02040503050406030204" pitchFamily="18" charset="0"/>
                            </a:rPr>
                          </m:ctrlPr>
                        </m:dPr>
                        <m:e>
                          <m:r>
                            <a:rPr lang="en-US" altLang="zh-CN" i="1">
                              <a:latin typeface="Cambria Math"/>
                            </a:rPr>
                            <m:t>𝑥</m:t>
                          </m:r>
                          <m:r>
                            <a:rPr lang="en-US" altLang="zh-CN">
                              <a:latin typeface="Cambria Math"/>
                            </a:rPr>
                            <m:t>,</m:t>
                          </m:r>
                          <m:r>
                            <a:rPr lang="en-US" altLang="zh-CN" i="1">
                              <a:latin typeface="Cambria Math"/>
                            </a:rPr>
                            <m:t>𝑦</m:t>
                          </m:r>
                          <m:r>
                            <a:rPr lang="en-US" altLang="zh-CN">
                              <a:latin typeface="Cambria Math"/>
                            </a:rPr>
                            <m:t>,</m:t>
                          </m:r>
                          <m:r>
                            <m:rPr>
                              <m:sty m:val="p"/>
                            </m:rPr>
                            <a:rPr lang="el-GR" altLang="zh-CN" i="1">
                              <a:latin typeface="Cambria Math"/>
                              <a:ea typeface="Cambria Math"/>
                            </a:rPr>
                            <m:t>σ</m:t>
                          </m:r>
                        </m:e>
                      </m:d>
                      <m:r>
                        <a:rPr lang="en-US" altLang="zh-CN">
                          <a:latin typeface="Cambria Math"/>
                        </a:rPr>
                        <m:t>=</m:t>
                      </m:r>
                      <m:f>
                        <m:fPr>
                          <m:ctrlPr>
                            <a:rPr lang="en-US" altLang="zh-CN" i="1">
                              <a:latin typeface="Cambria Math" panose="02040503050406030204" pitchFamily="18" charset="0"/>
                            </a:rPr>
                          </m:ctrlPr>
                        </m:fPr>
                        <m:num>
                          <m:r>
                            <a:rPr lang="en-US" altLang="zh-CN">
                              <a:latin typeface="Cambria Math"/>
                            </a:rPr>
                            <m:t>1</m:t>
                          </m:r>
                        </m:num>
                        <m:den>
                          <m:sSup>
                            <m:sSupPr>
                              <m:ctrlPr>
                                <a:rPr lang="en-US" altLang="zh-CN" i="1">
                                  <a:latin typeface="Cambria Math" panose="02040503050406030204" pitchFamily="18" charset="0"/>
                                </a:rPr>
                              </m:ctrlPr>
                            </m:sSupPr>
                            <m:e>
                              <m:r>
                                <a:rPr lang="en-US" altLang="zh-CN">
                                  <a:latin typeface="Cambria Math"/>
                                </a:rPr>
                                <m:t>2</m:t>
                              </m:r>
                              <m:r>
                                <a:rPr lang="zh-CN" altLang="en-US">
                                  <a:latin typeface="Cambria Math"/>
                                </a:rPr>
                                <m:t>𝜋𝜎</m:t>
                              </m:r>
                            </m:e>
                            <m:sup>
                              <m:r>
                                <a:rPr lang="en-US" altLang="zh-CN">
                                  <a:latin typeface="Cambria Math"/>
                                </a:rPr>
                                <m:t>2</m:t>
                              </m:r>
                            </m:sup>
                          </m:sSup>
                        </m:den>
                      </m:f>
                      <m:sSup>
                        <m:sSupPr>
                          <m:ctrlPr>
                            <a:rPr lang="en-US" altLang="zh-CN" i="1">
                              <a:latin typeface="Cambria Math" panose="02040503050406030204" pitchFamily="18" charset="0"/>
                            </a:rPr>
                          </m:ctrlPr>
                        </m:sSupPr>
                        <m:e>
                          <m:r>
                            <a:rPr lang="en-US" altLang="zh-CN">
                              <a:latin typeface="Cambria Math"/>
                            </a:rPr>
                            <m:t>𝑒</m:t>
                          </m:r>
                        </m:e>
                        <m:sup>
                          <m:d>
                            <m:dPr>
                              <m:ctrlPr>
                                <a:rPr lang="en-US" altLang="zh-CN" i="1">
                                  <a:latin typeface="Cambria Math" panose="02040503050406030204" pitchFamily="18" charset="0"/>
                                </a:rPr>
                              </m:ctrlPr>
                            </m:dPr>
                            <m:e>
                              <m:r>
                                <a:rPr lang="en-US" altLang="zh-CN">
                                  <a:latin typeface="Cambria Math"/>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a:latin typeface="Cambria Math"/>
                                            </a:rPr>
                                            <m:t>𝑥</m:t>
                                          </m:r>
                                        </m:e>
                                      </m:d>
                                    </m:e>
                                    <m:sup>
                                      <m:r>
                                        <a:rPr lang="en-US" altLang="zh-CN">
                                          <a:latin typeface="Cambria Math"/>
                                        </a:rPr>
                                        <m:t>2</m:t>
                                      </m:r>
                                    </m:sup>
                                  </m:sSup>
                                  <m:r>
                                    <a:rPr lang="en-US" altLang="zh-CN">
                                      <a:latin typeface="Cambria Math"/>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a:latin typeface="Cambria Math"/>
                                            </a:rPr>
                                            <m:t>𝑦</m:t>
                                          </m:r>
                                        </m:e>
                                      </m:d>
                                    </m:e>
                                    <m:sup>
                                      <m:r>
                                        <a:rPr lang="en-US" altLang="zh-CN">
                                          <a:latin typeface="Cambria Math"/>
                                        </a:rPr>
                                        <m:t>2</m:t>
                                      </m:r>
                                    </m:sup>
                                  </m:sSup>
                                </m:num>
                                <m:den>
                                  <m:r>
                                    <a:rPr lang="en-US" altLang="zh-CN">
                                      <a:latin typeface="Cambria Math"/>
                                    </a:rPr>
                                    <m:t>2</m:t>
                                  </m:r>
                                  <m:sSup>
                                    <m:sSupPr>
                                      <m:ctrlPr>
                                        <a:rPr lang="en-US" altLang="zh-CN" i="1">
                                          <a:latin typeface="Cambria Math" panose="02040503050406030204" pitchFamily="18" charset="0"/>
                                        </a:rPr>
                                      </m:ctrlPr>
                                    </m:sSupPr>
                                    <m:e>
                                      <m:r>
                                        <a:rPr lang="zh-CN" altLang="en-US">
                                          <a:latin typeface="Cambria Math"/>
                                        </a:rPr>
                                        <m:t>𝜎</m:t>
                                      </m:r>
                                    </m:e>
                                    <m:sup>
                                      <m:r>
                                        <a:rPr lang="en-US" altLang="zh-CN">
                                          <a:latin typeface="Cambria Math"/>
                                        </a:rPr>
                                        <m:t>2</m:t>
                                      </m:r>
                                    </m:sup>
                                  </m:sSup>
                                </m:den>
                              </m:f>
                            </m:e>
                          </m:d>
                        </m:sup>
                      </m:sSup>
                    </m:oMath>
                  </m:oMathPara>
                </a14:m>
                <a:endParaRPr lang="en-US" altLang="zh-CN" dirty="0"/>
              </a:p>
            </p:txBody>
          </p:sp>
        </mc:Choice>
        <mc:Fallback>
          <p:sp>
            <p:nvSpPr>
              <p:cNvPr id="19" name="Rectangle 18">
                <a:extLst>
                  <a:ext uri="{FF2B5EF4-FFF2-40B4-BE49-F238E27FC236}">
                    <a16:creationId xmlns:a16="http://schemas.microsoft.com/office/drawing/2014/main" id="{4948E8DE-310F-4F26-8A11-7D05B09E8E16}"/>
                  </a:ext>
                </a:extLst>
              </p:cNvPr>
              <p:cNvSpPr>
                <a:spLocks noRot="1" noChangeAspect="1" noMove="1" noResize="1" noEditPoints="1" noAdjustHandles="1" noChangeArrowheads="1" noChangeShapeType="1" noTextEdit="1"/>
              </p:cNvSpPr>
              <p:nvPr/>
            </p:nvSpPr>
            <p:spPr>
              <a:xfrm>
                <a:off x="666411" y="3230217"/>
                <a:ext cx="3879136" cy="1225464"/>
              </a:xfrm>
              <a:prstGeom prst="rect">
                <a:avLst/>
              </a:prstGeom>
              <a:blipFill>
                <a:blip r:embed="rId4"/>
                <a:stretch>
                  <a:fillRect/>
                </a:stretch>
              </a:blipFill>
            </p:spPr>
            <p:txBody>
              <a:bodyPr/>
              <a:lstStyle/>
              <a:p>
                <a:r>
                  <a:rPr lang="en-US">
                    <a:noFill/>
                  </a:rPr>
                  <a:t> </a:t>
                </a:r>
              </a:p>
            </p:txBody>
          </p:sp>
        </mc:Fallback>
      </mc:AlternateContent>
      <p:sp>
        <p:nvSpPr>
          <p:cNvPr id="21" name="标题 1">
            <a:extLst>
              <a:ext uri="{FF2B5EF4-FFF2-40B4-BE49-F238E27FC236}">
                <a16:creationId xmlns:a16="http://schemas.microsoft.com/office/drawing/2014/main" id="{5A908E74-3C61-4C0E-A4CF-2D30D16E7CBE}"/>
              </a:ext>
            </a:extLst>
          </p:cNvPr>
          <p:cNvSpPr txBox="1">
            <a:spLocks/>
          </p:cNvSpPr>
          <p:nvPr/>
        </p:nvSpPr>
        <p:spPr>
          <a:xfrm>
            <a:off x="666411" y="1440546"/>
            <a:ext cx="5638800" cy="637202"/>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solidFill>
                  <a:schemeClr val="tx1">
                    <a:lumMod val="65000"/>
                    <a:lumOff val="35000"/>
                  </a:schemeClr>
                </a:solidFill>
              </a:rPr>
              <a:t>1. Construct scale space (Cont.)</a:t>
            </a:r>
            <a:endParaRPr lang="zh-CN" altLang="en-US" sz="4000" b="1" dirty="0">
              <a:solidFill>
                <a:schemeClr val="tx1">
                  <a:lumMod val="65000"/>
                  <a:lumOff val="35000"/>
                </a:schemeClr>
              </a:solidFill>
            </a:endParaRPr>
          </a:p>
        </p:txBody>
      </p:sp>
    </p:spTree>
    <p:extLst>
      <p:ext uri="{BB962C8B-B14F-4D97-AF65-F5344CB8AC3E}">
        <p14:creationId xmlns:p14="http://schemas.microsoft.com/office/powerpoint/2010/main" val="236288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2BEBFB-832A-46ED-A3FF-0DFA18FAB564}"/>
              </a:ext>
            </a:extLst>
          </p:cNvPr>
          <p:cNvSpPr>
            <a:spLocks noGrp="1"/>
          </p:cNvSpPr>
          <p:nvPr>
            <p:ph type="sldNum" sz="quarter" idx="12"/>
          </p:nvPr>
        </p:nvSpPr>
        <p:spPr/>
        <p:txBody>
          <a:bodyPr/>
          <a:lstStyle/>
          <a:p>
            <a:fld id="{5D904C11-C234-4E1C-ACC3-B9D0B57A84CF}" type="slidenum">
              <a:rPr lang="en-US" smtClean="0"/>
              <a:t>43</a:t>
            </a:fld>
            <a:endParaRPr lang="en-US" dirty="0"/>
          </a:p>
        </p:txBody>
      </p:sp>
      <p:sp>
        <p:nvSpPr>
          <p:cNvPr id="10" name="Rounded Rectangle 13">
            <a:extLst>
              <a:ext uri="{FF2B5EF4-FFF2-40B4-BE49-F238E27FC236}">
                <a16:creationId xmlns:a16="http://schemas.microsoft.com/office/drawing/2014/main" id="{ED60117F-3FF7-4061-8BB9-1C41E6F56DD0}"/>
              </a:ext>
            </a:extLst>
          </p:cNvPr>
          <p:cNvSpPr/>
          <p:nvPr/>
        </p:nvSpPr>
        <p:spPr>
          <a:xfrm>
            <a:off x="417805" y="300582"/>
            <a:ext cx="6361367"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Feature Descriptors: SIFT (Cont.)</a:t>
            </a:r>
          </a:p>
        </p:txBody>
      </p:sp>
      <p:sp>
        <p:nvSpPr>
          <p:cNvPr id="13" name="标题 1">
            <a:extLst>
              <a:ext uri="{FF2B5EF4-FFF2-40B4-BE49-F238E27FC236}">
                <a16:creationId xmlns:a16="http://schemas.microsoft.com/office/drawing/2014/main" id="{F0DF6222-5C62-4CA3-9E95-CE6166E44BCF}"/>
              </a:ext>
            </a:extLst>
          </p:cNvPr>
          <p:cNvSpPr txBox="1">
            <a:spLocks/>
          </p:cNvSpPr>
          <p:nvPr/>
        </p:nvSpPr>
        <p:spPr>
          <a:xfrm>
            <a:off x="642224" y="1305525"/>
            <a:ext cx="5638800" cy="6372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tx1">
                    <a:lumMod val="65000"/>
                    <a:lumOff val="35000"/>
                  </a:schemeClr>
                </a:solidFill>
              </a:rPr>
              <a:t>2. Keypoint localization</a:t>
            </a:r>
            <a:endParaRPr lang="zh-CN" altLang="en-US" sz="3600" b="1" dirty="0">
              <a:solidFill>
                <a:schemeClr val="tx1">
                  <a:lumMod val="65000"/>
                  <a:lumOff val="35000"/>
                </a:schemeClr>
              </a:solidFill>
            </a:endParaRPr>
          </a:p>
        </p:txBody>
      </p:sp>
      <p:pic>
        <p:nvPicPr>
          <p:cNvPr id="15" name="Picture 4">
            <a:extLst>
              <a:ext uri="{FF2B5EF4-FFF2-40B4-BE49-F238E27FC236}">
                <a16:creationId xmlns:a16="http://schemas.microsoft.com/office/drawing/2014/main" id="{606DFF93-A058-4D37-A64E-25A62CE77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144" y="2666869"/>
            <a:ext cx="4876800"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a:extLst>
              <a:ext uri="{FF2B5EF4-FFF2-40B4-BE49-F238E27FC236}">
                <a16:creationId xmlns:a16="http://schemas.microsoft.com/office/drawing/2014/main" id="{CF6743B6-57AF-40C5-BBD6-E63660267BA0}"/>
              </a:ext>
            </a:extLst>
          </p:cNvPr>
          <p:cNvSpPr/>
          <p:nvPr/>
        </p:nvSpPr>
        <p:spPr>
          <a:xfrm>
            <a:off x="1861424" y="2043188"/>
            <a:ext cx="6720109"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rgbClr val="FF0000"/>
                </a:solidFill>
                <a:ea typeface="宋体" panose="02010600030101010101" pitchFamily="2" charset="-122"/>
              </a:rPr>
              <a:t>Find maxima and minima in scale space</a:t>
            </a:r>
          </a:p>
        </p:txBody>
      </p:sp>
    </p:spTree>
    <p:extLst>
      <p:ext uri="{BB962C8B-B14F-4D97-AF65-F5344CB8AC3E}">
        <p14:creationId xmlns:p14="http://schemas.microsoft.com/office/powerpoint/2010/main" val="356226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2BEBFB-832A-46ED-A3FF-0DFA18FAB564}"/>
              </a:ext>
            </a:extLst>
          </p:cNvPr>
          <p:cNvSpPr>
            <a:spLocks noGrp="1"/>
          </p:cNvSpPr>
          <p:nvPr>
            <p:ph type="sldNum" sz="quarter" idx="12"/>
          </p:nvPr>
        </p:nvSpPr>
        <p:spPr/>
        <p:txBody>
          <a:bodyPr/>
          <a:lstStyle/>
          <a:p>
            <a:fld id="{5D904C11-C234-4E1C-ACC3-B9D0B57A84CF}" type="slidenum">
              <a:rPr lang="en-US" smtClean="0"/>
              <a:t>44</a:t>
            </a:fld>
            <a:endParaRPr lang="en-US" dirty="0"/>
          </a:p>
        </p:txBody>
      </p:sp>
      <p:sp>
        <p:nvSpPr>
          <p:cNvPr id="10" name="Rounded Rectangle 13">
            <a:extLst>
              <a:ext uri="{FF2B5EF4-FFF2-40B4-BE49-F238E27FC236}">
                <a16:creationId xmlns:a16="http://schemas.microsoft.com/office/drawing/2014/main" id="{ED60117F-3FF7-4061-8BB9-1C41E6F56DD0}"/>
              </a:ext>
            </a:extLst>
          </p:cNvPr>
          <p:cNvSpPr/>
          <p:nvPr/>
        </p:nvSpPr>
        <p:spPr>
          <a:xfrm>
            <a:off x="417805" y="300582"/>
            <a:ext cx="6319326"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Feature Descriptors: SIFT (Cont.)</a:t>
            </a:r>
          </a:p>
        </p:txBody>
      </p:sp>
      <p:sp>
        <p:nvSpPr>
          <p:cNvPr id="7" name="标题 1">
            <a:extLst>
              <a:ext uri="{FF2B5EF4-FFF2-40B4-BE49-F238E27FC236}">
                <a16:creationId xmlns:a16="http://schemas.microsoft.com/office/drawing/2014/main" id="{264647C8-10FA-4F13-A65C-2DFB35E7DBEC}"/>
              </a:ext>
            </a:extLst>
          </p:cNvPr>
          <p:cNvSpPr txBox="1">
            <a:spLocks/>
          </p:cNvSpPr>
          <p:nvPr/>
        </p:nvSpPr>
        <p:spPr>
          <a:xfrm>
            <a:off x="744700" y="1586926"/>
            <a:ext cx="5638800" cy="637202"/>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solidFill>
                  <a:schemeClr val="tx1">
                    <a:lumMod val="65000"/>
                    <a:lumOff val="35000"/>
                  </a:schemeClr>
                </a:solidFill>
              </a:rPr>
              <a:t>3. Assign keypoint Orientation</a:t>
            </a:r>
            <a:endParaRPr lang="zh-CN" altLang="en-US" sz="4000" b="1" dirty="0">
              <a:solidFill>
                <a:schemeClr val="tx1">
                  <a:lumMod val="65000"/>
                  <a:lumOff val="35000"/>
                </a:schemeClr>
              </a:solidFill>
            </a:endParaRPr>
          </a:p>
        </p:txBody>
      </p:sp>
      <p:graphicFrame>
        <p:nvGraphicFramePr>
          <p:cNvPr id="8" name="Object 4">
            <a:extLst>
              <a:ext uri="{FF2B5EF4-FFF2-40B4-BE49-F238E27FC236}">
                <a16:creationId xmlns:a16="http://schemas.microsoft.com/office/drawing/2014/main" id="{B7DA6C0C-48EB-4694-A290-C5295A16D5CE}"/>
              </a:ext>
            </a:extLst>
          </p:cNvPr>
          <p:cNvGraphicFramePr>
            <a:graphicFrameLocks noChangeAspect="1"/>
          </p:cNvGraphicFramePr>
          <p:nvPr>
            <p:extLst>
              <p:ext uri="{D42A27DB-BD31-4B8C-83A1-F6EECF244321}">
                <p14:modId xmlns:p14="http://schemas.microsoft.com/office/powerpoint/2010/main" val="2339974462"/>
              </p:ext>
            </p:extLst>
          </p:nvPr>
        </p:nvGraphicFramePr>
        <p:xfrm>
          <a:off x="818273" y="3673897"/>
          <a:ext cx="7543800" cy="885825"/>
        </p:xfrm>
        <a:graphic>
          <a:graphicData uri="http://schemas.openxmlformats.org/presentationml/2006/ole">
            <mc:AlternateContent xmlns:mc="http://schemas.openxmlformats.org/markup-compatibility/2006">
              <mc:Choice xmlns:v="urn:schemas-microsoft-com:vml" Requires="v">
                <p:oleObj spid="_x0000_s2097" name="Equation" r:id="rId4" imgW="5397480" imgH="634680" progId="Equation.3">
                  <p:embed/>
                </p:oleObj>
              </mc:Choice>
              <mc:Fallback>
                <p:oleObj name="Equation" r:id="rId4" imgW="5397480" imgH="634680" progId="Equation.3">
                  <p:embed/>
                  <p:pic>
                    <p:nvPicPr>
                      <p:cNvPr id="13" name="Object 4">
                        <a:extLst>
                          <a:ext uri="{FF2B5EF4-FFF2-40B4-BE49-F238E27FC236}">
                            <a16:creationId xmlns:a16="http://schemas.microsoft.com/office/drawing/2014/main" id="{0EDE2369-674A-4A8A-9631-AAC919F4F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273" y="3673897"/>
                        <a:ext cx="7543800" cy="8858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8">
            <a:extLst>
              <a:ext uri="{FF2B5EF4-FFF2-40B4-BE49-F238E27FC236}">
                <a16:creationId xmlns:a16="http://schemas.microsoft.com/office/drawing/2014/main" id="{B9F5F713-007B-437C-9AA5-DE6069C23C24}"/>
              </a:ext>
            </a:extLst>
          </p:cNvPr>
          <p:cNvSpPr/>
          <p:nvPr/>
        </p:nvSpPr>
        <p:spPr>
          <a:xfrm>
            <a:off x="818272" y="2536448"/>
            <a:ext cx="6749175" cy="892552"/>
          </a:xfrm>
          <a:prstGeom prst="rect">
            <a:avLst/>
          </a:prstGeom>
        </p:spPr>
        <p:txBody>
          <a:bodyPr wrap="square">
            <a:spAutoFit/>
          </a:bodyPr>
          <a:lstStyle/>
          <a:p>
            <a:pPr lvl="0"/>
            <a:r>
              <a:rPr lang="en-US" altLang="ko-KR" sz="2600" dirty="0">
                <a:solidFill>
                  <a:prstClr val="black"/>
                </a:solidFill>
                <a:ea typeface="Gulim" panose="020B0600000101010101" pitchFamily="34" charset="-127"/>
              </a:rPr>
              <a:t>Create histogram of local gradient directions computed at selected scale</a:t>
            </a:r>
          </a:p>
        </p:txBody>
      </p:sp>
      <p:sp>
        <p:nvSpPr>
          <p:cNvPr id="11" name="Rectangle 10">
            <a:extLst>
              <a:ext uri="{FF2B5EF4-FFF2-40B4-BE49-F238E27FC236}">
                <a16:creationId xmlns:a16="http://schemas.microsoft.com/office/drawing/2014/main" id="{BB392D59-211B-4BFD-9714-275ABE146636}"/>
              </a:ext>
            </a:extLst>
          </p:cNvPr>
          <p:cNvSpPr/>
          <p:nvPr/>
        </p:nvSpPr>
        <p:spPr>
          <a:xfrm>
            <a:off x="818273" y="4989264"/>
            <a:ext cx="7022444" cy="830997"/>
          </a:xfrm>
          <a:prstGeom prst="rect">
            <a:avLst/>
          </a:prstGeom>
        </p:spPr>
        <p:txBody>
          <a:bodyPr wrap="square">
            <a:spAutoFit/>
          </a:bodyPr>
          <a:lstStyle/>
          <a:p>
            <a:r>
              <a:rPr lang="en-US" sz="2400" dirty="0"/>
              <a:t>Multiple orientations assigned to keypoint from an orientation histogram</a:t>
            </a:r>
          </a:p>
        </p:txBody>
      </p:sp>
      <p:pic>
        <p:nvPicPr>
          <p:cNvPr id="12" name="Picture 4" descr="ori">
            <a:extLst>
              <a:ext uri="{FF2B5EF4-FFF2-40B4-BE49-F238E27FC236}">
                <a16:creationId xmlns:a16="http://schemas.microsoft.com/office/drawing/2014/main" id="{6CCDA966-706A-483E-9F1D-4ACF49A6F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8255" y="1435104"/>
            <a:ext cx="297497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223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2BEBFB-832A-46ED-A3FF-0DFA18FAB564}"/>
              </a:ext>
            </a:extLst>
          </p:cNvPr>
          <p:cNvSpPr>
            <a:spLocks noGrp="1"/>
          </p:cNvSpPr>
          <p:nvPr>
            <p:ph type="sldNum" sz="quarter" idx="12"/>
          </p:nvPr>
        </p:nvSpPr>
        <p:spPr/>
        <p:txBody>
          <a:bodyPr/>
          <a:lstStyle/>
          <a:p>
            <a:fld id="{5D904C11-C234-4E1C-ACC3-B9D0B57A84CF}" type="slidenum">
              <a:rPr lang="en-US" smtClean="0"/>
              <a:t>45</a:t>
            </a:fld>
            <a:endParaRPr lang="en-US" dirty="0"/>
          </a:p>
        </p:txBody>
      </p:sp>
      <p:sp>
        <p:nvSpPr>
          <p:cNvPr id="10" name="Rounded Rectangle 13">
            <a:extLst>
              <a:ext uri="{FF2B5EF4-FFF2-40B4-BE49-F238E27FC236}">
                <a16:creationId xmlns:a16="http://schemas.microsoft.com/office/drawing/2014/main" id="{ED60117F-3FF7-4061-8BB9-1C41E6F56DD0}"/>
              </a:ext>
            </a:extLst>
          </p:cNvPr>
          <p:cNvSpPr/>
          <p:nvPr/>
        </p:nvSpPr>
        <p:spPr>
          <a:xfrm>
            <a:off x="417805" y="300582"/>
            <a:ext cx="6424429"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Feature Descriptors: SIFT (Cont.)</a:t>
            </a:r>
          </a:p>
        </p:txBody>
      </p:sp>
      <p:sp>
        <p:nvSpPr>
          <p:cNvPr id="13" name="内容占位符 2">
            <a:extLst>
              <a:ext uri="{FF2B5EF4-FFF2-40B4-BE49-F238E27FC236}">
                <a16:creationId xmlns:a16="http://schemas.microsoft.com/office/drawing/2014/main" id="{B7D70FD1-4BB0-4488-9B82-F3F7454EC402}"/>
              </a:ext>
            </a:extLst>
          </p:cNvPr>
          <p:cNvSpPr txBox="1">
            <a:spLocks/>
          </p:cNvSpPr>
          <p:nvPr/>
        </p:nvSpPr>
        <p:spPr>
          <a:xfrm>
            <a:off x="586171" y="2238692"/>
            <a:ext cx="10607345"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dirty="0"/>
              <a:t>A neighborhood around the </a:t>
            </a:r>
            <a:r>
              <a:rPr lang="en-US" altLang="zh-CN" dirty="0" err="1"/>
              <a:t>keypoint</a:t>
            </a:r>
            <a:r>
              <a:rPr lang="en-US" altLang="zh-CN" dirty="0"/>
              <a:t> is taken. It is divided into 16 sub-blocks of size 4 x 4. For each sub-block, 8 bin orientation histograms are created. Therefore, a total of 128 (4 x 4 x 8) bin values are available. It is represented as a </a:t>
            </a:r>
            <a:r>
              <a:rPr lang="en-US" altLang="zh-CN" dirty="0">
                <a:solidFill>
                  <a:srgbClr val="FF0000"/>
                </a:solidFill>
              </a:rPr>
              <a:t>vector</a:t>
            </a:r>
            <a:r>
              <a:rPr lang="en-US" altLang="zh-CN" dirty="0"/>
              <a:t> to form a keypoint descriptor.</a:t>
            </a:r>
            <a:endParaRPr lang="zh-CN" altLang="en-US" dirty="0"/>
          </a:p>
        </p:txBody>
      </p:sp>
      <p:pic>
        <p:nvPicPr>
          <p:cNvPr id="14" name="Picture 5">
            <a:extLst>
              <a:ext uri="{FF2B5EF4-FFF2-40B4-BE49-F238E27FC236}">
                <a16:creationId xmlns:a16="http://schemas.microsoft.com/office/drawing/2014/main" id="{D800FBEE-7DB4-4630-B486-F606577F6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727" y="4001704"/>
            <a:ext cx="6044754" cy="274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标题 1">
            <a:extLst>
              <a:ext uri="{FF2B5EF4-FFF2-40B4-BE49-F238E27FC236}">
                <a16:creationId xmlns:a16="http://schemas.microsoft.com/office/drawing/2014/main" id="{A29CE88D-F11E-484B-B942-D1418B33B6E6}"/>
              </a:ext>
            </a:extLst>
          </p:cNvPr>
          <p:cNvSpPr txBox="1">
            <a:spLocks/>
          </p:cNvSpPr>
          <p:nvPr/>
        </p:nvSpPr>
        <p:spPr>
          <a:xfrm>
            <a:off x="457200" y="1400954"/>
            <a:ext cx="5638800" cy="6372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tx1">
                    <a:lumMod val="65000"/>
                    <a:lumOff val="35000"/>
                  </a:schemeClr>
                </a:solidFill>
              </a:rPr>
              <a:t>4. Build keypoint descriptors</a:t>
            </a:r>
            <a:endParaRPr lang="zh-CN" altLang="en-US" sz="3600" b="1" dirty="0">
              <a:solidFill>
                <a:schemeClr val="tx1">
                  <a:lumMod val="65000"/>
                  <a:lumOff val="35000"/>
                </a:schemeClr>
              </a:solidFill>
            </a:endParaRPr>
          </a:p>
        </p:txBody>
      </p:sp>
    </p:spTree>
    <p:extLst>
      <p:ext uri="{BB962C8B-B14F-4D97-AF65-F5344CB8AC3E}">
        <p14:creationId xmlns:p14="http://schemas.microsoft.com/office/powerpoint/2010/main" val="2101935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403B15-98FB-4E44-BBFD-7ADC45DF0E33}"/>
              </a:ext>
            </a:extLst>
          </p:cNvPr>
          <p:cNvSpPr txBox="1">
            <a:spLocks/>
          </p:cNvSpPr>
          <p:nvPr/>
        </p:nvSpPr>
        <p:spPr>
          <a:xfrm>
            <a:off x="554440" y="1312949"/>
            <a:ext cx="11348812" cy="5064265"/>
          </a:xfrm>
          <a:prstGeom prst="rect">
            <a:avLst/>
          </a:prstGeom>
          <a:solidFill>
            <a:schemeClr val="bg1">
              <a:lumMod val="9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dirty="0">
                <a:solidFill>
                  <a:srgbClr val="3B3838"/>
                </a:solidFill>
                <a:latin typeface="Signika"/>
              </a:rPr>
              <a:t>Feature detection: </a:t>
            </a:r>
            <a:r>
              <a:rPr lang="en-US" altLang="zh-CN" sz="3200" dirty="0">
                <a:solidFill>
                  <a:srgbClr val="00B0F0"/>
                </a:solidFill>
                <a:latin typeface="Signika"/>
              </a:rPr>
              <a:t>Point, Edge, Region</a:t>
            </a:r>
            <a:endParaRPr lang="en-US" altLang="zh-CN" sz="3600" dirty="0">
              <a:solidFill>
                <a:srgbClr val="00B0F0"/>
              </a:solidFill>
              <a:latin typeface="Signika"/>
            </a:endParaRPr>
          </a:p>
          <a:p>
            <a:pPr marL="457200" indent="-457200" algn="l">
              <a:buFont typeface="Wingdings" panose="05000000000000000000" pitchFamily="2" charset="2"/>
              <a:buChar char="§"/>
            </a:pPr>
            <a:r>
              <a:rPr lang="en-US" altLang="zh-CN" sz="2400" dirty="0">
                <a:solidFill>
                  <a:srgbClr val="3B3838"/>
                </a:solidFill>
                <a:latin typeface="Signika"/>
              </a:rPr>
              <a:t>Point: Harris corner</a:t>
            </a:r>
          </a:p>
          <a:p>
            <a:pPr marL="457200" indent="-457200" algn="l">
              <a:buFont typeface="Wingdings" panose="05000000000000000000" pitchFamily="2" charset="2"/>
              <a:buChar char="§"/>
            </a:pPr>
            <a:r>
              <a:rPr lang="en-US" altLang="zh-CN" sz="2400" dirty="0">
                <a:solidFill>
                  <a:srgbClr val="3B3838"/>
                </a:solidFill>
                <a:latin typeface="Signika"/>
              </a:rPr>
              <a:t>Edge: Roberts, Prewitt, Sobel, Canny, Hough: line, circle</a:t>
            </a:r>
          </a:p>
          <a:p>
            <a:pPr marL="457200" indent="-457200" algn="l">
              <a:buFont typeface="Wingdings" panose="05000000000000000000" pitchFamily="2" charset="2"/>
              <a:buChar char="§"/>
            </a:pPr>
            <a:r>
              <a:rPr lang="en-US" altLang="zh-CN" sz="2400" dirty="0">
                <a:solidFill>
                  <a:srgbClr val="3B3838"/>
                </a:solidFill>
                <a:latin typeface="Signika"/>
              </a:rPr>
              <a:t>Region: Threshold, M</a:t>
            </a:r>
            <a:r>
              <a:rPr lang="en-GB" altLang="zh-CN" sz="2400" dirty="0">
                <a:solidFill>
                  <a:srgbClr val="3B3838"/>
                </a:solidFill>
                <a:latin typeface="Signika"/>
              </a:rPr>
              <a:t>orphology</a:t>
            </a:r>
          </a:p>
          <a:p>
            <a:pPr algn="l"/>
            <a:r>
              <a:rPr lang="en-US" altLang="zh-CN" sz="2200" dirty="0">
                <a:solidFill>
                  <a:schemeClr val="accent6">
                    <a:lumMod val="75000"/>
                  </a:schemeClr>
                </a:solidFill>
                <a:latin typeface="Signika"/>
              </a:rPr>
              <a:t>      </a:t>
            </a:r>
            <a:r>
              <a:rPr lang="en-US" altLang="zh-CN" sz="2000" dirty="0">
                <a:solidFill>
                  <a:srgbClr val="3B3838"/>
                </a:solidFill>
                <a:latin typeface="Signika"/>
              </a:rPr>
              <a:t>Threshold: Otsu’s, Niblack</a:t>
            </a:r>
          </a:p>
          <a:p>
            <a:pPr algn="l"/>
            <a:r>
              <a:rPr lang="en-US" altLang="zh-CN" sz="2000" dirty="0">
                <a:solidFill>
                  <a:srgbClr val="00B0F0"/>
                </a:solidFill>
                <a:latin typeface="Signika"/>
              </a:rPr>
              <a:t>       </a:t>
            </a:r>
            <a:r>
              <a:rPr lang="en-US" altLang="zh-CN" sz="2000" dirty="0">
                <a:solidFill>
                  <a:srgbClr val="3B3838"/>
                </a:solidFill>
                <a:latin typeface="Signika"/>
              </a:rPr>
              <a:t>M</a:t>
            </a:r>
            <a:r>
              <a:rPr lang="en-GB" altLang="zh-CN" sz="2000" dirty="0">
                <a:solidFill>
                  <a:srgbClr val="3B3838"/>
                </a:solidFill>
                <a:latin typeface="Signika"/>
              </a:rPr>
              <a:t>orphology: Erosion and Dilation, Opening and Closing</a:t>
            </a:r>
          </a:p>
          <a:p>
            <a:pPr algn="l">
              <a:lnSpc>
                <a:spcPct val="150000"/>
              </a:lnSpc>
            </a:pPr>
            <a:r>
              <a:rPr lang="en-US" altLang="zh-CN" sz="3200" dirty="0">
                <a:solidFill>
                  <a:srgbClr val="3B3838"/>
                </a:solidFill>
                <a:latin typeface="Signika"/>
              </a:rPr>
              <a:t>Color feature: </a:t>
            </a:r>
            <a:r>
              <a:rPr lang="en-US" altLang="zh-CN" sz="3200" dirty="0">
                <a:solidFill>
                  <a:srgbClr val="00B0F0"/>
                </a:solidFill>
                <a:latin typeface="Signika"/>
              </a:rPr>
              <a:t>Channel Split, Color Histogram</a:t>
            </a:r>
          </a:p>
          <a:p>
            <a:pPr algn="l">
              <a:lnSpc>
                <a:spcPct val="150000"/>
              </a:lnSpc>
            </a:pPr>
            <a:r>
              <a:rPr lang="en-US" altLang="zh-CN" sz="3200" dirty="0">
                <a:solidFill>
                  <a:srgbClr val="3B3838"/>
                </a:solidFill>
                <a:latin typeface="Signika"/>
              </a:rPr>
              <a:t>Shape feature: </a:t>
            </a:r>
            <a:r>
              <a:rPr lang="en-US" altLang="zh-CN" sz="3200" dirty="0">
                <a:solidFill>
                  <a:srgbClr val="00B0F0"/>
                </a:solidFill>
                <a:latin typeface="Signika"/>
              </a:rPr>
              <a:t>Triangle, Rectangle, Circle</a:t>
            </a:r>
          </a:p>
          <a:p>
            <a:pPr algn="l">
              <a:lnSpc>
                <a:spcPct val="150000"/>
              </a:lnSpc>
            </a:pPr>
            <a:r>
              <a:rPr lang="en-US" altLang="zh-CN" sz="3200" dirty="0">
                <a:solidFill>
                  <a:srgbClr val="3B3838"/>
                </a:solidFill>
                <a:latin typeface="Signika"/>
              </a:rPr>
              <a:t>Texture feature: </a:t>
            </a:r>
            <a:r>
              <a:rPr lang="en-US" altLang="zh-CN" sz="3200" dirty="0">
                <a:solidFill>
                  <a:srgbClr val="00B0F0"/>
                </a:solidFill>
                <a:latin typeface="Signika"/>
              </a:rPr>
              <a:t>Gabor, LBP</a:t>
            </a:r>
          </a:p>
          <a:p>
            <a:pPr algn="l">
              <a:lnSpc>
                <a:spcPct val="150000"/>
              </a:lnSpc>
            </a:pPr>
            <a:r>
              <a:rPr lang="en-US" altLang="zh-CN" sz="3200" dirty="0">
                <a:solidFill>
                  <a:srgbClr val="3B3838"/>
                </a:solidFill>
                <a:latin typeface="Signika"/>
              </a:rPr>
              <a:t>Feature descriptors: </a:t>
            </a:r>
            <a:r>
              <a:rPr lang="en-US" altLang="zh-CN" sz="3200" dirty="0">
                <a:solidFill>
                  <a:srgbClr val="00B0F0"/>
                </a:solidFill>
                <a:latin typeface="Signika"/>
              </a:rPr>
              <a:t>SIFT, SURF</a:t>
            </a:r>
            <a:endParaRPr lang="en-US" altLang="zh-CN" sz="3600" dirty="0">
              <a:solidFill>
                <a:srgbClr val="00B0F0"/>
              </a:solidFill>
              <a:latin typeface="Signika"/>
            </a:endParaRPr>
          </a:p>
        </p:txBody>
      </p:sp>
      <p:sp>
        <p:nvSpPr>
          <p:cNvPr id="6" name="Slide Number Placeholder 5">
            <a:extLst>
              <a:ext uri="{FF2B5EF4-FFF2-40B4-BE49-F238E27FC236}">
                <a16:creationId xmlns:a16="http://schemas.microsoft.com/office/drawing/2014/main" id="{A8BD7A7B-DE75-4549-A638-508EF0777E45}"/>
              </a:ext>
            </a:extLst>
          </p:cNvPr>
          <p:cNvSpPr>
            <a:spLocks noGrp="1"/>
          </p:cNvSpPr>
          <p:nvPr>
            <p:ph type="sldNum" sz="quarter" idx="12"/>
          </p:nvPr>
        </p:nvSpPr>
        <p:spPr/>
        <p:txBody>
          <a:bodyPr/>
          <a:lstStyle/>
          <a:p>
            <a:fld id="{5D904C11-C234-4E1C-ACC3-B9D0B57A84CF}" type="slidenum">
              <a:rPr lang="en-US" smtClean="0">
                <a:solidFill>
                  <a:srgbClr val="3B3838"/>
                </a:solidFill>
                <a:latin typeface="Signika"/>
              </a:rPr>
              <a:t>46</a:t>
            </a:fld>
            <a:endParaRPr lang="en-US" dirty="0">
              <a:solidFill>
                <a:srgbClr val="3B3838"/>
              </a:solidFill>
              <a:latin typeface="Signika"/>
            </a:endParaRPr>
          </a:p>
        </p:txBody>
      </p:sp>
      <p:sp>
        <p:nvSpPr>
          <p:cNvPr id="7" name="Rounded Rectangle 13">
            <a:extLst>
              <a:ext uri="{FF2B5EF4-FFF2-40B4-BE49-F238E27FC236}">
                <a16:creationId xmlns:a16="http://schemas.microsoft.com/office/drawing/2014/main" id="{EA61BACB-ED4D-4848-8646-819926123A60}"/>
              </a:ext>
            </a:extLst>
          </p:cNvPr>
          <p:cNvSpPr/>
          <p:nvPr/>
        </p:nvSpPr>
        <p:spPr>
          <a:xfrm>
            <a:off x="417805" y="300582"/>
            <a:ext cx="10331475" cy="715089"/>
          </a:xfrm>
          <a:prstGeom prst="roundRect">
            <a:avLst/>
          </a:prstGeom>
          <a:solidFill>
            <a:srgbClr val="3B3838"/>
          </a:solidFill>
        </p:spPr>
        <p:txBody>
          <a:bodyPr wrap="square">
            <a:spAutoFit/>
          </a:bodyPr>
          <a:lstStyle/>
          <a:p>
            <a:pPr algn="ctr"/>
            <a:r>
              <a:rPr lang="en-US" altLang="zh-CN" sz="3600" dirty="0">
                <a:solidFill>
                  <a:schemeClr val="bg1"/>
                </a:solidFill>
                <a:latin typeface="Signika"/>
                <a:ea typeface="+mj-ea"/>
                <a:cs typeface="+mj-cs"/>
              </a:rPr>
              <a:t>Tutorials: Feature Detection and Descriptors in Images </a:t>
            </a:r>
            <a:endParaRPr lang="en-GB" altLang="zh-CN" sz="3600" dirty="0">
              <a:solidFill>
                <a:schemeClr val="bg1"/>
              </a:solidFill>
              <a:latin typeface="Signika"/>
              <a:ea typeface="+mj-ea"/>
              <a:cs typeface="+mj-cs"/>
            </a:endParaRPr>
          </a:p>
        </p:txBody>
      </p:sp>
    </p:spTree>
    <p:extLst>
      <p:ext uri="{BB962C8B-B14F-4D97-AF65-F5344CB8AC3E}">
        <p14:creationId xmlns:p14="http://schemas.microsoft.com/office/powerpoint/2010/main" val="157417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732DD01-45AD-48F7-84B4-ED899CB1FA1F}"/>
              </a:ext>
            </a:extLst>
          </p:cNvPr>
          <p:cNvSpPr>
            <a:spLocks noGrp="1"/>
          </p:cNvSpPr>
          <p:nvPr>
            <p:ph type="sldNum" sz="quarter" idx="12"/>
          </p:nvPr>
        </p:nvSpPr>
        <p:spPr/>
        <p:txBody>
          <a:bodyPr/>
          <a:lstStyle/>
          <a:p>
            <a:fld id="{5D904C11-C234-4E1C-ACC3-B9D0B57A84CF}" type="slidenum">
              <a:rPr lang="en-US" smtClean="0"/>
              <a:t>5</a:t>
            </a:fld>
            <a:endParaRPr lang="en-US" dirty="0"/>
          </a:p>
        </p:txBody>
      </p:sp>
      <p:sp>
        <p:nvSpPr>
          <p:cNvPr id="2" name="Flowchart: Manual Input 1">
            <a:extLst>
              <a:ext uri="{FF2B5EF4-FFF2-40B4-BE49-F238E27FC236}">
                <a16:creationId xmlns:a16="http://schemas.microsoft.com/office/drawing/2014/main" id="{C4DE3CB8-B93B-48BE-8BFE-E97DB1210222}"/>
              </a:ext>
            </a:extLst>
          </p:cNvPr>
          <p:cNvSpPr/>
          <p:nvPr/>
        </p:nvSpPr>
        <p:spPr>
          <a:xfrm rot="16200000">
            <a:off x="4863439" y="-602643"/>
            <a:ext cx="7284717" cy="8205524"/>
          </a:xfrm>
          <a:prstGeom prst="flowChartManualInp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Data 2">
            <a:extLst>
              <a:ext uri="{FF2B5EF4-FFF2-40B4-BE49-F238E27FC236}">
                <a16:creationId xmlns:a16="http://schemas.microsoft.com/office/drawing/2014/main" id="{8A1770C0-B9F6-4CDB-B215-A18C625A1E45}"/>
              </a:ext>
            </a:extLst>
          </p:cNvPr>
          <p:cNvSpPr/>
          <p:nvPr/>
        </p:nvSpPr>
        <p:spPr>
          <a:xfrm rot="10034975">
            <a:off x="5175548" y="-312128"/>
            <a:ext cx="155111" cy="7413990"/>
          </a:xfrm>
          <a:prstGeom prst="flowChartInputOut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09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00C762-6AA0-4627-86DF-6DFFFAF5ECDA}"/>
              </a:ext>
            </a:extLst>
          </p:cNvPr>
          <p:cNvSpPr>
            <a:spLocks noGrp="1"/>
          </p:cNvSpPr>
          <p:nvPr>
            <p:ph type="sldNum" sz="quarter" idx="12"/>
          </p:nvPr>
        </p:nvSpPr>
        <p:spPr/>
        <p:txBody>
          <a:bodyPr/>
          <a:lstStyle/>
          <a:p>
            <a:fld id="{5D904C11-C234-4E1C-ACC3-B9D0B57A84CF}" type="slidenum">
              <a:rPr lang="en-US" smtClean="0"/>
              <a:t>6</a:t>
            </a:fld>
            <a:endParaRPr lang="en-US"/>
          </a:p>
        </p:txBody>
      </p:sp>
      <p:sp>
        <p:nvSpPr>
          <p:cNvPr id="2" name="Flowchart: Manual Input 1">
            <a:extLst>
              <a:ext uri="{FF2B5EF4-FFF2-40B4-BE49-F238E27FC236}">
                <a16:creationId xmlns:a16="http://schemas.microsoft.com/office/drawing/2014/main" id="{C4DE3CB8-B93B-48BE-8BFE-E97DB1210222}"/>
              </a:ext>
            </a:extLst>
          </p:cNvPr>
          <p:cNvSpPr/>
          <p:nvPr/>
        </p:nvSpPr>
        <p:spPr>
          <a:xfrm rot="16200000">
            <a:off x="5257802" y="784792"/>
            <a:ext cx="3101009" cy="4005470"/>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29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B772A0-EFAD-4369-8B29-1E55DB6F8280}"/>
              </a:ext>
            </a:extLst>
          </p:cNvPr>
          <p:cNvSpPr txBox="1">
            <a:spLocks/>
          </p:cNvSpPr>
          <p:nvPr/>
        </p:nvSpPr>
        <p:spPr>
          <a:xfrm>
            <a:off x="1341933" y="1690923"/>
            <a:ext cx="1247871" cy="561315"/>
          </a:xfrm>
          <a:prstGeom prst="rect">
            <a:avLst/>
          </a:prstGeom>
          <a:noFill/>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rgbClr val="3B3838"/>
                </a:solidFill>
                <a:latin typeface="Signika"/>
              </a:rPr>
              <a:t>Point </a:t>
            </a:r>
          </a:p>
        </p:txBody>
      </p:sp>
      <p:sp>
        <p:nvSpPr>
          <p:cNvPr id="7" name="Title 1">
            <a:extLst>
              <a:ext uri="{FF2B5EF4-FFF2-40B4-BE49-F238E27FC236}">
                <a16:creationId xmlns:a16="http://schemas.microsoft.com/office/drawing/2014/main" id="{04EC9DE0-2937-417E-BEAD-9A9AE690B42B}"/>
              </a:ext>
            </a:extLst>
          </p:cNvPr>
          <p:cNvSpPr txBox="1">
            <a:spLocks/>
          </p:cNvSpPr>
          <p:nvPr/>
        </p:nvSpPr>
        <p:spPr>
          <a:xfrm>
            <a:off x="5377513" y="1690924"/>
            <a:ext cx="1247871" cy="56131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rgbClr val="3B3838"/>
                </a:solidFill>
                <a:latin typeface="Signika"/>
              </a:rPr>
              <a:t>Edge</a:t>
            </a:r>
          </a:p>
        </p:txBody>
      </p:sp>
      <p:sp>
        <p:nvSpPr>
          <p:cNvPr id="8" name="Title 1">
            <a:extLst>
              <a:ext uri="{FF2B5EF4-FFF2-40B4-BE49-F238E27FC236}">
                <a16:creationId xmlns:a16="http://schemas.microsoft.com/office/drawing/2014/main" id="{843297D4-E26F-48BC-A1FD-62AA0115B7A9}"/>
              </a:ext>
            </a:extLst>
          </p:cNvPr>
          <p:cNvSpPr txBox="1">
            <a:spLocks/>
          </p:cNvSpPr>
          <p:nvPr/>
        </p:nvSpPr>
        <p:spPr>
          <a:xfrm>
            <a:off x="8910491" y="1690923"/>
            <a:ext cx="1507561" cy="561315"/>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rgbClr val="3B3838"/>
                </a:solidFill>
                <a:latin typeface="Signika"/>
              </a:rPr>
              <a:t>Region</a:t>
            </a:r>
          </a:p>
        </p:txBody>
      </p:sp>
      <p:grpSp>
        <p:nvGrpSpPr>
          <p:cNvPr id="22" name="Group 21">
            <a:extLst>
              <a:ext uri="{FF2B5EF4-FFF2-40B4-BE49-F238E27FC236}">
                <a16:creationId xmlns:a16="http://schemas.microsoft.com/office/drawing/2014/main" id="{45A078C2-6988-4783-BCD4-DCF411AB4757}"/>
              </a:ext>
            </a:extLst>
          </p:cNvPr>
          <p:cNvGrpSpPr/>
          <p:nvPr/>
        </p:nvGrpSpPr>
        <p:grpSpPr>
          <a:xfrm>
            <a:off x="1027657" y="2400865"/>
            <a:ext cx="1876425" cy="1285875"/>
            <a:chOff x="1704975" y="2552700"/>
            <a:chExt cx="1876425" cy="1285875"/>
          </a:xfrm>
        </p:grpSpPr>
        <p:sp>
          <p:nvSpPr>
            <p:cNvPr id="2" name="Rectangle 1">
              <a:extLst>
                <a:ext uri="{FF2B5EF4-FFF2-40B4-BE49-F238E27FC236}">
                  <a16:creationId xmlns:a16="http://schemas.microsoft.com/office/drawing/2014/main" id="{85D472D5-F985-4285-9FCA-620A2D4B31CF}"/>
                </a:ext>
              </a:extLst>
            </p:cNvPr>
            <p:cNvSpPr/>
            <p:nvPr/>
          </p:nvSpPr>
          <p:spPr>
            <a:xfrm>
              <a:off x="1704975" y="2552700"/>
              <a:ext cx="1876425" cy="12858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646B324-4C6D-4791-908A-E8849170BEBC}"/>
                </a:ext>
              </a:extLst>
            </p:cNvPr>
            <p:cNvSpPr/>
            <p:nvPr/>
          </p:nvSpPr>
          <p:spPr>
            <a:xfrm>
              <a:off x="2517334" y="3105150"/>
              <a:ext cx="200025" cy="1905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DB45C944-A315-4AC4-911B-79CF851044CA}"/>
              </a:ext>
            </a:extLst>
          </p:cNvPr>
          <p:cNvGrpSpPr/>
          <p:nvPr/>
        </p:nvGrpSpPr>
        <p:grpSpPr>
          <a:xfrm>
            <a:off x="4881915" y="2399859"/>
            <a:ext cx="1876426" cy="1285876"/>
            <a:chOff x="4595810" y="2786059"/>
            <a:chExt cx="1876426" cy="1285876"/>
          </a:xfrm>
        </p:grpSpPr>
        <p:sp>
          <p:nvSpPr>
            <p:cNvPr id="17" name="Rectangle 16">
              <a:extLst>
                <a:ext uri="{FF2B5EF4-FFF2-40B4-BE49-F238E27FC236}">
                  <a16:creationId xmlns:a16="http://schemas.microsoft.com/office/drawing/2014/main" id="{4BA526FF-A78A-4F8F-97EE-F6013154B14F}"/>
                </a:ext>
              </a:extLst>
            </p:cNvPr>
            <p:cNvSpPr/>
            <p:nvPr/>
          </p:nvSpPr>
          <p:spPr>
            <a:xfrm>
              <a:off x="4595810" y="2786060"/>
              <a:ext cx="1876425"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nual Input 14">
              <a:extLst>
                <a:ext uri="{FF2B5EF4-FFF2-40B4-BE49-F238E27FC236}">
                  <a16:creationId xmlns:a16="http://schemas.microsoft.com/office/drawing/2014/main" id="{795C051B-1184-47A5-B694-D1E2FEB0D0EF}"/>
                </a:ext>
              </a:extLst>
            </p:cNvPr>
            <p:cNvSpPr/>
            <p:nvPr/>
          </p:nvSpPr>
          <p:spPr>
            <a:xfrm rot="16200000">
              <a:off x="5205363" y="2805062"/>
              <a:ext cx="1285875" cy="1247870"/>
            </a:xfrm>
            <a:prstGeom prst="flowChartManualInp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75F7D4E5-9B7D-45ED-9AC4-EA9545B5DCC6}"/>
              </a:ext>
            </a:extLst>
          </p:cNvPr>
          <p:cNvGrpSpPr/>
          <p:nvPr/>
        </p:nvGrpSpPr>
        <p:grpSpPr>
          <a:xfrm>
            <a:off x="8736175" y="2401540"/>
            <a:ext cx="1875600" cy="1285200"/>
            <a:chOff x="8299809" y="2786060"/>
            <a:chExt cx="1876425" cy="1285875"/>
          </a:xfrm>
        </p:grpSpPr>
        <p:sp>
          <p:nvSpPr>
            <p:cNvPr id="19" name="Rectangle 18">
              <a:extLst>
                <a:ext uri="{FF2B5EF4-FFF2-40B4-BE49-F238E27FC236}">
                  <a16:creationId xmlns:a16="http://schemas.microsoft.com/office/drawing/2014/main" id="{882C0032-DCD9-45FD-AC4B-30353F694DF3}"/>
                </a:ext>
              </a:extLst>
            </p:cNvPr>
            <p:cNvSpPr/>
            <p:nvPr/>
          </p:nvSpPr>
          <p:spPr>
            <a:xfrm>
              <a:off x="8299809" y="2786060"/>
              <a:ext cx="1876425" cy="12858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Manual Input 15">
              <a:extLst>
                <a:ext uri="{FF2B5EF4-FFF2-40B4-BE49-F238E27FC236}">
                  <a16:creationId xmlns:a16="http://schemas.microsoft.com/office/drawing/2014/main" id="{D39B67C3-1B01-44F1-89EB-CF9F36FD4A1F}"/>
                </a:ext>
              </a:extLst>
            </p:cNvPr>
            <p:cNvSpPr/>
            <p:nvPr/>
          </p:nvSpPr>
          <p:spPr>
            <a:xfrm rot="16200000">
              <a:off x="8976573" y="3172116"/>
              <a:ext cx="503482" cy="527120"/>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ECB18593-1B75-492D-8EAF-C26B6F7F68DA}"/>
              </a:ext>
            </a:extLst>
          </p:cNvPr>
          <p:cNvPicPr>
            <a:picLocks noChangeAspect="1"/>
          </p:cNvPicPr>
          <p:nvPr/>
        </p:nvPicPr>
        <p:blipFill rotWithShape="1">
          <a:blip r:embed="rId3"/>
          <a:srcRect l="5827" t="583" r="8275" b="-723"/>
          <a:stretch/>
        </p:blipFill>
        <p:spPr>
          <a:xfrm>
            <a:off x="632778" y="4304104"/>
            <a:ext cx="2666184" cy="1726814"/>
          </a:xfrm>
          <a:prstGeom prst="rect">
            <a:avLst/>
          </a:prstGeom>
        </p:spPr>
      </p:pic>
      <p:pic>
        <p:nvPicPr>
          <p:cNvPr id="11" name="Picture 10">
            <a:extLst>
              <a:ext uri="{FF2B5EF4-FFF2-40B4-BE49-F238E27FC236}">
                <a16:creationId xmlns:a16="http://schemas.microsoft.com/office/drawing/2014/main" id="{293B62C7-8575-493E-8431-3855B4A99D25}"/>
              </a:ext>
            </a:extLst>
          </p:cNvPr>
          <p:cNvPicPr>
            <a:picLocks noChangeAspect="1"/>
          </p:cNvPicPr>
          <p:nvPr/>
        </p:nvPicPr>
        <p:blipFill>
          <a:blip r:embed="rId4"/>
          <a:stretch>
            <a:fillRect/>
          </a:stretch>
        </p:blipFill>
        <p:spPr>
          <a:xfrm>
            <a:off x="4491389" y="4304104"/>
            <a:ext cx="2657475" cy="1724025"/>
          </a:xfrm>
          <a:prstGeom prst="rect">
            <a:avLst/>
          </a:prstGeom>
        </p:spPr>
      </p:pic>
      <p:pic>
        <p:nvPicPr>
          <p:cNvPr id="12" name="Picture 11">
            <a:extLst>
              <a:ext uri="{FF2B5EF4-FFF2-40B4-BE49-F238E27FC236}">
                <a16:creationId xmlns:a16="http://schemas.microsoft.com/office/drawing/2014/main" id="{F0E68392-9080-4889-B617-5CF91EEAFB10}"/>
              </a:ext>
            </a:extLst>
          </p:cNvPr>
          <p:cNvPicPr>
            <a:picLocks noChangeAspect="1"/>
          </p:cNvPicPr>
          <p:nvPr/>
        </p:nvPicPr>
        <p:blipFill rotWithShape="1">
          <a:blip r:embed="rId5"/>
          <a:srcRect l="32113" t="6627" r="28105" b="49597"/>
          <a:stretch/>
        </p:blipFill>
        <p:spPr>
          <a:xfrm>
            <a:off x="8336925" y="4306893"/>
            <a:ext cx="2674100" cy="1724400"/>
          </a:xfrm>
          <a:prstGeom prst="rect">
            <a:avLst/>
          </a:prstGeom>
        </p:spPr>
      </p:pic>
      <p:sp>
        <p:nvSpPr>
          <p:cNvPr id="20" name="Rounded Rectangle 19">
            <a:extLst>
              <a:ext uri="{FF2B5EF4-FFF2-40B4-BE49-F238E27FC236}">
                <a16:creationId xmlns:a16="http://schemas.microsoft.com/office/drawing/2014/main" id="{EFEE307B-F691-4367-AD7E-4ADBD81AF7A6}"/>
              </a:ext>
            </a:extLst>
          </p:cNvPr>
          <p:cNvSpPr/>
          <p:nvPr/>
        </p:nvSpPr>
        <p:spPr>
          <a:xfrm>
            <a:off x="417807" y="300582"/>
            <a:ext cx="2612129"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Elements</a:t>
            </a:r>
            <a:endParaRPr lang="en-US" sz="3600" dirty="0">
              <a:solidFill>
                <a:schemeClr val="bg1"/>
              </a:solidFill>
              <a:latin typeface="Signika"/>
              <a:ea typeface="+mj-ea"/>
              <a:cs typeface="+mj-cs"/>
            </a:endParaRPr>
          </a:p>
        </p:txBody>
      </p:sp>
      <p:sp>
        <p:nvSpPr>
          <p:cNvPr id="13" name="Slide Number Placeholder 12">
            <a:extLst>
              <a:ext uri="{FF2B5EF4-FFF2-40B4-BE49-F238E27FC236}">
                <a16:creationId xmlns:a16="http://schemas.microsoft.com/office/drawing/2014/main" id="{61E996C7-8347-4DDC-AF41-0935DBF54B7C}"/>
              </a:ext>
            </a:extLst>
          </p:cNvPr>
          <p:cNvSpPr>
            <a:spLocks noGrp="1"/>
          </p:cNvSpPr>
          <p:nvPr>
            <p:ph type="sldNum" sz="quarter" idx="12"/>
          </p:nvPr>
        </p:nvSpPr>
        <p:spPr/>
        <p:txBody>
          <a:bodyPr/>
          <a:lstStyle/>
          <a:p>
            <a:fld id="{5D904C11-C234-4E1C-ACC3-B9D0B57A84CF}" type="slidenum">
              <a:rPr lang="en-US" sz="1800" b="0" smtClean="0">
                <a:latin typeface="Signika"/>
              </a:rPr>
              <a:t>7</a:t>
            </a:fld>
            <a:endParaRPr lang="en-US" sz="1800" b="0" dirty="0">
              <a:latin typeface="Signika"/>
            </a:endParaRPr>
          </a:p>
        </p:txBody>
      </p:sp>
    </p:spTree>
    <p:extLst>
      <p:ext uri="{BB962C8B-B14F-4D97-AF65-F5344CB8AC3E}">
        <p14:creationId xmlns:p14="http://schemas.microsoft.com/office/powerpoint/2010/main" val="285010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2A9CB9-65B7-437C-9B0C-5C5A492BEFEC}"/>
              </a:ext>
            </a:extLst>
          </p:cNvPr>
          <p:cNvSpPr txBox="1">
            <a:spLocks/>
          </p:cNvSpPr>
          <p:nvPr/>
        </p:nvSpPr>
        <p:spPr>
          <a:xfrm>
            <a:off x="565063" y="1636192"/>
            <a:ext cx="1247871" cy="561315"/>
          </a:xfrm>
          <a:prstGeom prst="rect">
            <a:avLst/>
          </a:prstGeom>
          <a:solidFill>
            <a:srgbClr val="FFFF00"/>
          </a:solidFill>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Signika"/>
              </a:rPr>
              <a:t> </a:t>
            </a:r>
          </a:p>
        </p:txBody>
      </p:sp>
      <p:sp>
        <p:nvSpPr>
          <p:cNvPr id="11" name="Title 1">
            <a:extLst>
              <a:ext uri="{FF2B5EF4-FFF2-40B4-BE49-F238E27FC236}">
                <a16:creationId xmlns:a16="http://schemas.microsoft.com/office/drawing/2014/main" id="{43BFEA9B-1701-4DC1-8B93-792987231A73}"/>
              </a:ext>
            </a:extLst>
          </p:cNvPr>
          <p:cNvSpPr txBox="1">
            <a:spLocks/>
          </p:cNvSpPr>
          <p:nvPr/>
        </p:nvSpPr>
        <p:spPr>
          <a:xfrm>
            <a:off x="567421" y="3609789"/>
            <a:ext cx="1245513" cy="561315"/>
          </a:xfrm>
          <a:prstGeom prst="rect">
            <a:avLst/>
          </a:prstGeom>
          <a:solidFill>
            <a:srgbClr val="FF0000"/>
          </a:solidFill>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Signika"/>
              </a:rPr>
              <a:t> </a:t>
            </a:r>
          </a:p>
        </p:txBody>
      </p:sp>
      <p:sp>
        <p:nvSpPr>
          <p:cNvPr id="12" name="Title 1">
            <a:extLst>
              <a:ext uri="{FF2B5EF4-FFF2-40B4-BE49-F238E27FC236}">
                <a16:creationId xmlns:a16="http://schemas.microsoft.com/office/drawing/2014/main" id="{7515946D-2478-4FDF-A166-DFDB4AC237C5}"/>
              </a:ext>
            </a:extLst>
          </p:cNvPr>
          <p:cNvSpPr txBox="1">
            <a:spLocks/>
          </p:cNvSpPr>
          <p:nvPr/>
        </p:nvSpPr>
        <p:spPr>
          <a:xfrm>
            <a:off x="565063" y="5583387"/>
            <a:ext cx="1247871" cy="561315"/>
          </a:xfrm>
          <a:prstGeom prst="rect">
            <a:avLst/>
          </a:prstGeom>
          <a:solidFill>
            <a:srgbClr val="00B050"/>
          </a:solidFill>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Signika"/>
              </a:rPr>
              <a:t> </a:t>
            </a:r>
          </a:p>
        </p:txBody>
      </p:sp>
      <p:pic>
        <p:nvPicPr>
          <p:cNvPr id="2" name="Picture 1">
            <a:extLst>
              <a:ext uri="{FF2B5EF4-FFF2-40B4-BE49-F238E27FC236}">
                <a16:creationId xmlns:a16="http://schemas.microsoft.com/office/drawing/2014/main" id="{E4BAA1EE-8E28-49A2-9C24-688DE58E5E7C}"/>
              </a:ext>
            </a:extLst>
          </p:cNvPr>
          <p:cNvPicPr>
            <a:picLocks noChangeAspect="1"/>
          </p:cNvPicPr>
          <p:nvPr/>
        </p:nvPicPr>
        <p:blipFill rotWithShape="1">
          <a:blip r:embed="rId3"/>
          <a:srcRect b="37354"/>
          <a:stretch/>
        </p:blipFill>
        <p:spPr>
          <a:xfrm>
            <a:off x="5613074" y="1636192"/>
            <a:ext cx="3858224" cy="4508510"/>
          </a:xfrm>
          <a:prstGeom prst="rect">
            <a:avLst/>
          </a:prstGeom>
        </p:spPr>
      </p:pic>
      <p:sp>
        <p:nvSpPr>
          <p:cNvPr id="4" name="Rectangle 3">
            <a:extLst>
              <a:ext uri="{FF2B5EF4-FFF2-40B4-BE49-F238E27FC236}">
                <a16:creationId xmlns:a16="http://schemas.microsoft.com/office/drawing/2014/main" id="{6365A757-4F23-4C21-84CB-A646925A56DA}"/>
              </a:ext>
            </a:extLst>
          </p:cNvPr>
          <p:cNvSpPr/>
          <p:nvPr/>
        </p:nvSpPr>
        <p:spPr>
          <a:xfrm>
            <a:off x="9568906" y="3428781"/>
            <a:ext cx="2378584" cy="923330"/>
          </a:xfrm>
          <a:prstGeom prst="rect">
            <a:avLst/>
          </a:prstGeom>
        </p:spPr>
        <p:txBody>
          <a:bodyPr wrap="square">
            <a:spAutoFit/>
          </a:bodyPr>
          <a:lstStyle/>
          <a:p>
            <a:r>
              <a:rPr lang="en-US" dirty="0">
                <a:solidFill>
                  <a:srgbClr val="3B3838"/>
                </a:solidFill>
                <a:latin typeface="Signika"/>
              </a:rPr>
              <a:t>Color spectrum seen by passing white light through a prism.</a:t>
            </a:r>
          </a:p>
        </p:txBody>
      </p:sp>
      <p:sp>
        <p:nvSpPr>
          <p:cNvPr id="6" name="Slide Number Placeholder 5">
            <a:extLst>
              <a:ext uri="{FF2B5EF4-FFF2-40B4-BE49-F238E27FC236}">
                <a16:creationId xmlns:a16="http://schemas.microsoft.com/office/drawing/2014/main" id="{46D48E9C-B2DE-4765-B31A-74A1F7E78F4D}"/>
              </a:ext>
            </a:extLst>
          </p:cNvPr>
          <p:cNvSpPr>
            <a:spLocks noGrp="1"/>
          </p:cNvSpPr>
          <p:nvPr>
            <p:ph type="sldNum" sz="quarter" idx="12"/>
          </p:nvPr>
        </p:nvSpPr>
        <p:spPr/>
        <p:txBody>
          <a:bodyPr/>
          <a:lstStyle/>
          <a:p>
            <a:fld id="{5D904C11-C234-4E1C-ACC3-B9D0B57A84CF}" type="slidenum">
              <a:rPr lang="en-US" sz="1800" b="0" smtClean="0">
                <a:latin typeface="Signika"/>
              </a:rPr>
              <a:t>8</a:t>
            </a:fld>
            <a:endParaRPr lang="en-US" sz="1800" b="0" dirty="0">
              <a:latin typeface="Signika"/>
            </a:endParaRPr>
          </a:p>
        </p:txBody>
      </p:sp>
      <p:sp>
        <p:nvSpPr>
          <p:cNvPr id="9" name="Rounded Rectangle 8">
            <a:extLst>
              <a:ext uri="{FF2B5EF4-FFF2-40B4-BE49-F238E27FC236}">
                <a16:creationId xmlns:a16="http://schemas.microsoft.com/office/drawing/2014/main" id="{EFEE307B-F691-4367-AD7E-4ADBD81AF7A6}"/>
              </a:ext>
            </a:extLst>
          </p:cNvPr>
          <p:cNvSpPr/>
          <p:nvPr/>
        </p:nvSpPr>
        <p:spPr>
          <a:xfrm>
            <a:off x="417807" y="300582"/>
            <a:ext cx="3456917"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Colour feature</a:t>
            </a:r>
            <a:endParaRPr lang="en-US" sz="3600" dirty="0">
              <a:solidFill>
                <a:schemeClr val="bg1"/>
              </a:solidFill>
              <a:latin typeface="Signika"/>
              <a:ea typeface="+mj-ea"/>
              <a:cs typeface="+mj-cs"/>
            </a:endParaRPr>
          </a:p>
        </p:txBody>
      </p:sp>
      <p:cxnSp>
        <p:nvCxnSpPr>
          <p:cNvPr id="7" name="Straight Arrow Connector 6"/>
          <p:cNvCxnSpPr>
            <a:stCxn id="10" idx="3"/>
          </p:cNvCxnSpPr>
          <p:nvPr/>
        </p:nvCxnSpPr>
        <p:spPr>
          <a:xfrm>
            <a:off x="1812934" y="1916850"/>
            <a:ext cx="1663796" cy="1973596"/>
          </a:xfrm>
          <a:prstGeom prst="straightConnector1">
            <a:avLst/>
          </a:prstGeom>
          <a:ln>
            <a:solidFill>
              <a:srgbClr val="3B383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3"/>
          </p:cNvCxnSpPr>
          <p:nvPr/>
        </p:nvCxnSpPr>
        <p:spPr>
          <a:xfrm flipV="1">
            <a:off x="1812934" y="3890446"/>
            <a:ext cx="1683892" cy="1"/>
          </a:xfrm>
          <a:prstGeom prst="straightConnector1">
            <a:avLst/>
          </a:prstGeom>
          <a:ln>
            <a:solidFill>
              <a:srgbClr val="3B383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p:cNvCxnSpPr>
          <p:nvPr/>
        </p:nvCxnSpPr>
        <p:spPr>
          <a:xfrm flipV="1">
            <a:off x="1812934" y="3890446"/>
            <a:ext cx="1663796" cy="1973599"/>
          </a:xfrm>
          <a:prstGeom prst="straightConnector1">
            <a:avLst/>
          </a:prstGeom>
          <a:ln>
            <a:solidFill>
              <a:srgbClr val="3B3838"/>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476730" y="3647884"/>
            <a:ext cx="1557495" cy="523220"/>
          </a:xfrm>
          <a:prstGeom prst="rect">
            <a:avLst/>
          </a:prstGeom>
          <a:noFill/>
        </p:spPr>
        <p:txBody>
          <a:bodyPr wrap="square" rtlCol="0">
            <a:spAutoFit/>
          </a:bodyPr>
          <a:lstStyle/>
          <a:p>
            <a:r>
              <a:rPr lang="en-US" sz="2800" dirty="0">
                <a:solidFill>
                  <a:srgbClr val="3B3838"/>
                </a:solidFill>
                <a:latin typeface="Signika"/>
              </a:rPr>
              <a:t>Tricolor</a:t>
            </a:r>
          </a:p>
        </p:txBody>
      </p:sp>
    </p:spTree>
    <p:extLst>
      <p:ext uri="{BB962C8B-B14F-4D97-AF65-F5344CB8AC3E}">
        <p14:creationId xmlns:p14="http://schemas.microsoft.com/office/powerpoint/2010/main" val="199080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CD70A1-34E0-4789-A2E1-A614389BDB8F}"/>
              </a:ext>
            </a:extLst>
          </p:cNvPr>
          <p:cNvPicPr>
            <a:picLocks noChangeAspect="1"/>
          </p:cNvPicPr>
          <p:nvPr/>
        </p:nvPicPr>
        <p:blipFill>
          <a:blip r:embed="rId3"/>
          <a:stretch>
            <a:fillRect/>
          </a:stretch>
        </p:blipFill>
        <p:spPr>
          <a:xfrm>
            <a:off x="2622599" y="1624109"/>
            <a:ext cx="1748413" cy="1457011"/>
          </a:xfrm>
          <a:prstGeom prst="rect">
            <a:avLst/>
          </a:prstGeom>
        </p:spPr>
      </p:pic>
      <p:pic>
        <p:nvPicPr>
          <p:cNvPr id="6" name="Picture 5">
            <a:extLst>
              <a:ext uri="{FF2B5EF4-FFF2-40B4-BE49-F238E27FC236}">
                <a16:creationId xmlns:a16="http://schemas.microsoft.com/office/drawing/2014/main" id="{82FFD618-7B9B-4021-AF37-5A80FB6713B9}"/>
              </a:ext>
            </a:extLst>
          </p:cNvPr>
          <p:cNvPicPr>
            <a:picLocks noChangeAspect="1"/>
          </p:cNvPicPr>
          <p:nvPr/>
        </p:nvPicPr>
        <p:blipFill rotWithShape="1">
          <a:blip r:embed="rId4"/>
          <a:srcRect l="7651" t="6198" r="6940" b="9504"/>
          <a:stretch/>
        </p:blipFill>
        <p:spPr>
          <a:xfrm>
            <a:off x="5579057" y="1624109"/>
            <a:ext cx="1032769" cy="1316780"/>
          </a:xfrm>
          <a:prstGeom prst="rect">
            <a:avLst/>
          </a:prstGeom>
        </p:spPr>
      </p:pic>
      <p:pic>
        <p:nvPicPr>
          <p:cNvPr id="2" name="Picture 1">
            <a:extLst>
              <a:ext uri="{FF2B5EF4-FFF2-40B4-BE49-F238E27FC236}">
                <a16:creationId xmlns:a16="http://schemas.microsoft.com/office/drawing/2014/main" id="{E129E3C2-5786-43FF-A049-B711DA73A69D}"/>
              </a:ext>
            </a:extLst>
          </p:cNvPr>
          <p:cNvPicPr>
            <a:picLocks noChangeAspect="1"/>
          </p:cNvPicPr>
          <p:nvPr/>
        </p:nvPicPr>
        <p:blipFill>
          <a:blip r:embed="rId5"/>
          <a:stretch>
            <a:fillRect/>
          </a:stretch>
        </p:blipFill>
        <p:spPr>
          <a:xfrm>
            <a:off x="7953251" y="1434079"/>
            <a:ext cx="1233672" cy="1647041"/>
          </a:xfrm>
          <a:prstGeom prst="rect">
            <a:avLst/>
          </a:prstGeom>
        </p:spPr>
      </p:pic>
      <p:sp>
        <p:nvSpPr>
          <p:cNvPr id="5" name="Slide Number Placeholder 4">
            <a:extLst>
              <a:ext uri="{FF2B5EF4-FFF2-40B4-BE49-F238E27FC236}">
                <a16:creationId xmlns:a16="http://schemas.microsoft.com/office/drawing/2014/main" id="{6B3ED2E5-EABD-4BF6-9EB5-1837C6537A52}"/>
              </a:ext>
            </a:extLst>
          </p:cNvPr>
          <p:cNvSpPr>
            <a:spLocks noGrp="1"/>
          </p:cNvSpPr>
          <p:nvPr>
            <p:ph type="sldNum" sz="quarter" idx="12"/>
          </p:nvPr>
        </p:nvSpPr>
        <p:spPr/>
        <p:txBody>
          <a:bodyPr/>
          <a:lstStyle/>
          <a:p>
            <a:fld id="{5D904C11-C234-4E1C-ACC3-B9D0B57A84CF}" type="slidenum">
              <a:rPr lang="en-US" b="0" smtClean="0">
                <a:latin typeface="Signika"/>
              </a:rPr>
              <a:t>9</a:t>
            </a:fld>
            <a:endParaRPr lang="en-US" b="0" dirty="0">
              <a:latin typeface="Signika"/>
            </a:endParaRPr>
          </a:p>
        </p:txBody>
      </p:sp>
      <p:sp>
        <p:nvSpPr>
          <p:cNvPr id="8" name="Rounded Rectangle 7">
            <a:extLst>
              <a:ext uri="{FF2B5EF4-FFF2-40B4-BE49-F238E27FC236}">
                <a16:creationId xmlns:a16="http://schemas.microsoft.com/office/drawing/2014/main" id="{EFEE307B-F691-4367-AD7E-4ADBD81AF7A6}"/>
              </a:ext>
            </a:extLst>
          </p:cNvPr>
          <p:cNvSpPr/>
          <p:nvPr/>
        </p:nvSpPr>
        <p:spPr>
          <a:xfrm>
            <a:off x="417806" y="300582"/>
            <a:ext cx="6003107" cy="715089"/>
          </a:xfrm>
          <a:prstGeom prst="roundRect">
            <a:avLst/>
          </a:prstGeom>
          <a:solidFill>
            <a:srgbClr val="3B3838"/>
          </a:solidFill>
        </p:spPr>
        <p:txBody>
          <a:bodyPr wrap="square">
            <a:spAutoFit/>
          </a:bodyPr>
          <a:lstStyle/>
          <a:p>
            <a:pPr algn="ctr"/>
            <a:r>
              <a:rPr lang="en-GB" altLang="zh-CN" sz="3600" dirty="0">
                <a:solidFill>
                  <a:schemeClr val="bg1"/>
                </a:solidFill>
                <a:latin typeface="Signika"/>
                <a:ea typeface="+mj-ea"/>
                <a:cs typeface="+mj-cs"/>
              </a:rPr>
              <a:t>Colour feature: Applications</a:t>
            </a:r>
            <a:endParaRPr lang="en-US" sz="3600" dirty="0">
              <a:solidFill>
                <a:schemeClr val="bg1"/>
              </a:solidFill>
              <a:latin typeface="Signika"/>
              <a:ea typeface="+mj-ea"/>
              <a:cs typeface="+mj-cs"/>
            </a:endParaRPr>
          </a:p>
        </p:txBody>
      </p:sp>
      <p:pic>
        <p:nvPicPr>
          <p:cNvPr id="12" name="Picture 11">
            <a:extLst>
              <a:ext uri="{FF2B5EF4-FFF2-40B4-BE49-F238E27FC236}">
                <a16:creationId xmlns:a16="http://schemas.microsoft.com/office/drawing/2014/main" id="{A94AB772-2273-4668-882E-8B2D824D99C5}"/>
              </a:ext>
            </a:extLst>
          </p:cNvPr>
          <p:cNvPicPr>
            <a:picLocks noChangeAspect="1"/>
          </p:cNvPicPr>
          <p:nvPr/>
        </p:nvPicPr>
        <p:blipFill>
          <a:blip r:embed="rId6"/>
          <a:stretch>
            <a:fillRect/>
          </a:stretch>
        </p:blipFill>
        <p:spPr>
          <a:xfrm>
            <a:off x="7865567" y="3238104"/>
            <a:ext cx="1409040" cy="1409040"/>
          </a:xfrm>
          <a:prstGeom prst="rect">
            <a:avLst/>
          </a:prstGeom>
        </p:spPr>
      </p:pic>
      <p:pic>
        <p:nvPicPr>
          <p:cNvPr id="13" name="Picture 12">
            <a:extLst>
              <a:ext uri="{FF2B5EF4-FFF2-40B4-BE49-F238E27FC236}">
                <a16:creationId xmlns:a16="http://schemas.microsoft.com/office/drawing/2014/main" id="{CBD1F28D-CC62-464A-82DC-C154B776575D}"/>
              </a:ext>
            </a:extLst>
          </p:cNvPr>
          <p:cNvPicPr>
            <a:picLocks noChangeAspect="1"/>
          </p:cNvPicPr>
          <p:nvPr/>
        </p:nvPicPr>
        <p:blipFill>
          <a:blip r:embed="rId7"/>
          <a:stretch>
            <a:fillRect/>
          </a:stretch>
        </p:blipFill>
        <p:spPr>
          <a:xfrm>
            <a:off x="5006892" y="3409695"/>
            <a:ext cx="2167610" cy="1088687"/>
          </a:xfrm>
          <a:prstGeom prst="rect">
            <a:avLst/>
          </a:prstGeom>
        </p:spPr>
      </p:pic>
      <p:pic>
        <p:nvPicPr>
          <p:cNvPr id="14" name="Picture 13">
            <a:extLst>
              <a:ext uri="{FF2B5EF4-FFF2-40B4-BE49-F238E27FC236}">
                <a16:creationId xmlns:a16="http://schemas.microsoft.com/office/drawing/2014/main" id="{FF682E44-A1F9-42D4-B95E-EB94A31CDCA5}"/>
              </a:ext>
            </a:extLst>
          </p:cNvPr>
          <p:cNvPicPr>
            <a:picLocks noChangeAspect="1"/>
          </p:cNvPicPr>
          <p:nvPr/>
        </p:nvPicPr>
        <p:blipFill rotWithShape="1">
          <a:blip r:embed="rId8"/>
          <a:srcRect l="38498" r="14554"/>
          <a:stretch/>
        </p:blipFill>
        <p:spPr>
          <a:xfrm>
            <a:off x="2844957" y="3237909"/>
            <a:ext cx="1174363" cy="1409235"/>
          </a:xfrm>
          <a:prstGeom prst="rect">
            <a:avLst/>
          </a:prstGeom>
        </p:spPr>
      </p:pic>
      <p:pic>
        <p:nvPicPr>
          <p:cNvPr id="15" name="Picture 14">
            <a:extLst>
              <a:ext uri="{FF2B5EF4-FFF2-40B4-BE49-F238E27FC236}">
                <a16:creationId xmlns:a16="http://schemas.microsoft.com/office/drawing/2014/main" id="{CE6212DA-CFAC-423F-9EE1-828E0681EE86}"/>
              </a:ext>
            </a:extLst>
          </p:cNvPr>
          <p:cNvPicPr>
            <a:picLocks noChangeAspect="1"/>
          </p:cNvPicPr>
          <p:nvPr/>
        </p:nvPicPr>
        <p:blipFill rotWithShape="1">
          <a:blip r:embed="rId9"/>
          <a:srcRect l="53795"/>
          <a:stretch/>
        </p:blipFill>
        <p:spPr>
          <a:xfrm>
            <a:off x="5337328" y="5121716"/>
            <a:ext cx="1506737" cy="1455785"/>
          </a:xfrm>
          <a:prstGeom prst="rect">
            <a:avLst/>
          </a:prstGeom>
        </p:spPr>
      </p:pic>
      <p:pic>
        <p:nvPicPr>
          <p:cNvPr id="16" name="Picture 15">
            <a:extLst>
              <a:ext uri="{FF2B5EF4-FFF2-40B4-BE49-F238E27FC236}">
                <a16:creationId xmlns:a16="http://schemas.microsoft.com/office/drawing/2014/main" id="{13D46D1E-3BA5-4B62-A58F-3342E2D3FDB5}"/>
              </a:ext>
            </a:extLst>
          </p:cNvPr>
          <p:cNvPicPr>
            <a:picLocks noChangeAspect="1"/>
          </p:cNvPicPr>
          <p:nvPr/>
        </p:nvPicPr>
        <p:blipFill rotWithShape="1">
          <a:blip r:embed="rId10"/>
          <a:srcRect l="25055" t="17311" r="23691" b="28086"/>
          <a:stretch/>
        </p:blipFill>
        <p:spPr>
          <a:xfrm>
            <a:off x="2834908" y="4920799"/>
            <a:ext cx="1204508" cy="1711012"/>
          </a:xfrm>
          <a:prstGeom prst="rect">
            <a:avLst/>
          </a:prstGeom>
        </p:spPr>
      </p:pic>
      <p:pic>
        <p:nvPicPr>
          <p:cNvPr id="17" name="Picture 18" descr="ç¸å³å¾ç">
            <a:extLst>
              <a:ext uri="{FF2B5EF4-FFF2-40B4-BE49-F238E27FC236}">
                <a16:creationId xmlns:a16="http://schemas.microsoft.com/office/drawing/2014/main" id="{0AE2F8CA-D895-49E5-AEDA-F012BC5AE1F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80165" y="5057928"/>
            <a:ext cx="1519573" cy="15195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8450" y="1619115"/>
            <a:ext cx="2546458" cy="923330"/>
          </a:xfrm>
          <a:prstGeom prst="rect">
            <a:avLst/>
          </a:prstGeom>
          <a:noFill/>
        </p:spPr>
        <p:txBody>
          <a:bodyPr wrap="square" rtlCol="0">
            <a:spAutoFit/>
          </a:bodyPr>
          <a:lstStyle/>
          <a:p>
            <a:r>
              <a:rPr lang="en-US" dirty="0">
                <a:solidFill>
                  <a:srgbClr val="3B3838"/>
                </a:solidFill>
                <a:latin typeface="Signika"/>
              </a:rPr>
              <a:t>In our daily, specific color will be applied in to specific situations.  </a:t>
            </a:r>
          </a:p>
        </p:txBody>
      </p:sp>
    </p:spTree>
    <p:extLst>
      <p:ext uri="{BB962C8B-B14F-4D97-AF65-F5344CB8AC3E}">
        <p14:creationId xmlns:p14="http://schemas.microsoft.com/office/powerpoint/2010/main" val="12514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2784</TotalTime>
  <Words>4395</Words>
  <Application>Microsoft Office PowerPoint</Application>
  <PresentationFormat>Widescreen</PresentationFormat>
  <Paragraphs>457</Paragraphs>
  <Slides>46</Slides>
  <Notes>46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8" baseType="lpstr">
      <vt:lpstr>ArialMT</vt:lpstr>
      <vt:lpstr>Calibri-Italic</vt:lpstr>
      <vt:lpstr>Helvetica Light</vt:lpstr>
      <vt:lpstr>Signika</vt:lpstr>
      <vt:lpstr>等线</vt:lpstr>
      <vt:lpstr>等线 Light</vt:lpstr>
      <vt:lpstr>Arial</vt:lpstr>
      <vt:lpstr>Calibri</vt:lpstr>
      <vt:lpstr>Cambria Math</vt:lpstr>
      <vt:lpstr>Wingdings</vt:lpstr>
      <vt:lpstr>Office Theme</vt:lpstr>
      <vt:lpstr>Equation</vt:lpstr>
      <vt:lpstr>PowerPoint Presentation</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Features Detection and Description in Images</dc:title>
  <dc:creator>Abner</dc:creator>
  <cp:lastModifiedBy>Abner</cp:lastModifiedBy>
  <cp:revision>312</cp:revision>
  <dcterms:created xsi:type="dcterms:W3CDTF">2018-12-08T12:31:44Z</dcterms:created>
  <dcterms:modified xsi:type="dcterms:W3CDTF">2018-12-15T14:36:17Z</dcterms:modified>
</cp:coreProperties>
</file>